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42" r:id="rId3"/>
    <p:sldId id="261" r:id="rId4"/>
    <p:sldId id="260" r:id="rId5"/>
    <p:sldId id="408" r:id="rId6"/>
    <p:sldId id="257" r:id="rId7"/>
    <p:sldId id="407" r:id="rId8"/>
    <p:sldId id="409" r:id="rId9"/>
    <p:sldId id="410" r:id="rId10"/>
    <p:sldId id="431" r:id="rId11"/>
    <p:sldId id="412" r:id="rId12"/>
    <p:sldId id="285" r:id="rId13"/>
    <p:sldId id="414" r:id="rId14"/>
    <p:sldId id="286" r:id="rId15"/>
    <p:sldId id="287" r:id="rId16"/>
    <p:sldId id="288" r:id="rId17"/>
    <p:sldId id="415" r:id="rId18"/>
    <p:sldId id="413" r:id="rId19"/>
    <p:sldId id="270" r:id="rId20"/>
    <p:sldId id="289" r:id="rId21"/>
    <p:sldId id="290" r:id="rId22"/>
    <p:sldId id="281" r:id="rId23"/>
    <p:sldId id="427" r:id="rId24"/>
    <p:sldId id="418" r:id="rId25"/>
    <p:sldId id="420" r:id="rId26"/>
    <p:sldId id="432" r:id="rId27"/>
    <p:sldId id="421" r:id="rId28"/>
    <p:sldId id="422" r:id="rId29"/>
    <p:sldId id="423" r:id="rId30"/>
    <p:sldId id="424" r:id="rId31"/>
    <p:sldId id="425" r:id="rId32"/>
    <p:sldId id="428" r:id="rId33"/>
    <p:sldId id="429" r:id="rId34"/>
    <p:sldId id="430" r:id="rId35"/>
    <p:sldId id="4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02709-7DC5-46A5-819C-29E8B0BAE4F1}" type="datetimeFigureOut">
              <a:rPr lang="en-GB" smtClean="0"/>
              <a:t>02/04/2021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2DD87-5E20-402C-857A-D0C856C9FFA9}" type="slidenum">
              <a:rPr lang="en-GB" smtClean="0"/>
              <a:t>‹#›</a:t>
            </a:fld>
            <a:endParaRPr lang="en-GB"/>
          </a:p>
        </p:txBody>
      </p:sp>
    </p:spTree>
    <p:extLst>
      <p:ext uri="{BB962C8B-B14F-4D97-AF65-F5344CB8AC3E}">
        <p14:creationId xmlns:p14="http://schemas.microsoft.com/office/powerpoint/2010/main" val="3194339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4A99FA-0F2D-48A6-9632-930078D74B06}" type="slidenum">
              <a:rPr lang="en-GB" smtClean="0"/>
              <a:t>2</a:t>
            </a:fld>
            <a:endParaRPr lang="en-GB"/>
          </a:p>
        </p:txBody>
      </p:sp>
    </p:spTree>
    <p:extLst>
      <p:ext uri="{BB962C8B-B14F-4D97-AF65-F5344CB8AC3E}">
        <p14:creationId xmlns:p14="http://schemas.microsoft.com/office/powerpoint/2010/main" val="246817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31D59786-F3A6-4675-A30C-E3D2CC4A94D7}" type="slidenum">
              <a:rPr lang="en-GB" smtClean="0"/>
              <a:t>3</a:t>
            </a:fld>
            <a:endParaRPr lang="en-GB"/>
          </a:p>
        </p:txBody>
      </p:sp>
    </p:spTree>
    <p:extLst>
      <p:ext uri="{BB962C8B-B14F-4D97-AF65-F5344CB8AC3E}">
        <p14:creationId xmlns:p14="http://schemas.microsoft.com/office/powerpoint/2010/main" val="125213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31D59786-F3A6-4675-A30C-E3D2CC4A94D7}" type="slidenum">
              <a:rPr lang="en-GB" smtClean="0"/>
              <a:t>4</a:t>
            </a:fld>
            <a:endParaRPr lang="en-GB"/>
          </a:p>
        </p:txBody>
      </p:sp>
    </p:spTree>
    <p:extLst>
      <p:ext uri="{BB962C8B-B14F-4D97-AF65-F5344CB8AC3E}">
        <p14:creationId xmlns:p14="http://schemas.microsoft.com/office/powerpoint/2010/main" val="101157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59786-F3A6-4675-A30C-E3D2CC4A94D7}" type="slidenum">
              <a:rPr lang="en-GB" smtClean="0"/>
              <a:t>12</a:t>
            </a:fld>
            <a:endParaRPr lang="en-GB"/>
          </a:p>
        </p:txBody>
      </p:sp>
    </p:spTree>
    <p:extLst>
      <p:ext uri="{BB962C8B-B14F-4D97-AF65-F5344CB8AC3E}">
        <p14:creationId xmlns:p14="http://schemas.microsoft.com/office/powerpoint/2010/main" val="2940540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31D59786-F3A6-4675-A30C-E3D2CC4A94D7}" type="slidenum">
              <a:rPr lang="en-GB" smtClean="0"/>
              <a:t>22</a:t>
            </a:fld>
            <a:endParaRPr lang="en-GB"/>
          </a:p>
        </p:txBody>
      </p:sp>
    </p:spTree>
    <p:extLst>
      <p:ext uri="{BB962C8B-B14F-4D97-AF65-F5344CB8AC3E}">
        <p14:creationId xmlns:p14="http://schemas.microsoft.com/office/powerpoint/2010/main" val="63063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6C56-E067-4A29-B754-DC33EDE4AF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0CBE404-491C-4603-91C9-5011BB5CC2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EA0890C-B565-4A98-A5AD-4C580627E810}"/>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1D647EAD-1E90-477F-8421-CFC7AF259A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9C4FE6-C839-4344-A9CA-0D4A6D4D3FA4}"/>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342996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14B3-30F4-4D90-B5E5-5F78B4EEDF1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594BCD-6977-4D56-A5A3-D39A04E3F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7A0534-D835-4290-AE1F-3817167EE31D}"/>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28B4D576-4ADB-4A83-B89B-064F081C18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9D3F2C-6269-452D-A95D-57CCB09BE9AA}"/>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3348221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C465B-094C-4EA9-9102-E06C4FC8DE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9225D9-9F8C-4F34-AD78-1F9E6E4E3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AF3A1A-FED7-494C-B8C1-4A0FE2BCE1FE}"/>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816B1452-A0E6-494A-BDFD-2006E6B635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AF8465-4B40-4DDB-A54A-6C9CB9172205}"/>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95733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D553-1E0A-4784-9723-6E45A00F43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CE1016-5951-4096-8E5A-88C50E433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9D7622-0B91-4E42-ABC6-B142CFA541C4}"/>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EDC55AE5-5047-40ED-87E6-34C7618787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C75EF6-D696-4E52-8BB3-D51A9932D7F5}"/>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2665837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DD54-4234-4ED9-B6DF-475068EB54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6CB610F-984D-4809-AEE0-C7D464A602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EA738E-8F32-48FC-B569-56ABCE27C676}"/>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FF706963-EF11-4FCF-AFA7-AF072F08E4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60B3B5-8E11-4E6D-8F3A-9D0C80C55DC5}"/>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140723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A84C6-4E13-472C-92CA-4ED4C641F4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844BF2-4B74-4BD7-863F-81971DD799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5F88EED-ABE5-4CE8-A7F3-1EA7F40F9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939251-BCFE-4509-A21D-45FE7D1DA836}"/>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6" name="Footer Placeholder 5">
            <a:extLst>
              <a:ext uri="{FF2B5EF4-FFF2-40B4-BE49-F238E27FC236}">
                <a16:creationId xmlns:a16="http://schemas.microsoft.com/office/drawing/2014/main" id="{713A62B3-C90C-4CC2-AA57-69E8DA6A32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EABF46-740E-4B59-AEDD-31ADAC46971A}"/>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66669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2966-208D-4D31-A014-00974E1C68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601374-847C-4820-8DA2-16EB23E29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AFF71-A473-46C7-8998-3BD7E0ECB2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C36F31-A1C7-4439-AD64-C1293997E9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54E5D8-5CFB-43BB-9C6C-5AC3B5D44E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8F5F08-B09A-4F99-B955-00EBB6B8BF5A}"/>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8" name="Footer Placeholder 7">
            <a:extLst>
              <a:ext uri="{FF2B5EF4-FFF2-40B4-BE49-F238E27FC236}">
                <a16:creationId xmlns:a16="http://schemas.microsoft.com/office/drawing/2014/main" id="{3F457824-8446-4399-A6E4-093B22552F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7BA7AE-92A2-4DFE-BDDB-774F93B8C43C}"/>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257199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1A24-B28D-44BA-ADBA-ABC31F020E9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900E52-DC7C-41E1-A6DE-89E66AD2E028}"/>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4" name="Footer Placeholder 3">
            <a:extLst>
              <a:ext uri="{FF2B5EF4-FFF2-40B4-BE49-F238E27FC236}">
                <a16:creationId xmlns:a16="http://schemas.microsoft.com/office/drawing/2014/main" id="{C96CF95D-BD8B-4AAF-8A21-C937DFAD38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ED3C08-9CCE-49B7-B510-0AFA0A4947FF}"/>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2062841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E27FC-764E-469D-916E-C60ACD62E3AE}"/>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3" name="Footer Placeholder 2">
            <a:extLst>
              <a:ext uri="{FF2B5EF4-FFF2-40B4-BE49-F238E27FC236}">
                <a16:creationId xmlns:a16="http://schemas.microsoft.com/office/drawing/2014/main" id="{1219EC79-1813-4F6E-B9C7-CD450BB8C7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1974D0-79F0-4768-8D87-60C343DF2A21}"/>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409804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2E20-2559-46A4-A3F4-214FC9314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EDDEFA-A0CF-44B2-8000-3CDEAF180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B7718E-D05D-48A7-83A6-E9E2F0B64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98CA7-14DF-44CB-AB5A-D5B3F5808F73}"/>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6" name="Footer Placeholder 5">
            <a:extLst>
              <a:ext uri="{FF2B5EF4-FFF2-40B4-BE49-F238E27FC236}">
                <a16:creationId xmlns:a16="http://schemas.microsoft.com/office/drawing/2014/main" id="{E9583D9D-E7AC-48E2-8AA7-5AA9D82A6E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F89355-3532-4774-9E74-E7400F54B781}"/>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425252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E762-329A-4DE3-AA29-94B7524E44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908B7ED-D5E8-4C0B-87B0-033A940144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AA800C9-0595-4778-B75D-0AFC790C2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4E419-8C9F-462E-AE25-B8CBE4405EBB}"/>
              </a:ext>
            </a:extLst>
          </p:cNvPr>
          <p:cNvSpPr>
            <a:spLocks noGrp="1"/>
          </p:cNvSpPr>
          <p:nvPr>
            <p:ph type="dt" sz="half" idx="10"/>
          </p:nvPr>
        </p:nvSpPr>
        <p:spPr/>
        <p:txBody>
          <a:bodyPr/>
          <a:lstStyle/>
          <a:p>
            <a:fld id="{F55A3454-A4CF-4C1E-B335-A3E1FD594DB4}" type="datetimeFigureOut">
              <a:rPr lang="en-GB" smtClean="0"/>
              <a:t>02/04/2021</a:t>
            </a:fld>
            <a:endParaRPr lang="en-GB"/>
          </a:p>
        </p:txBody>
      </p:sp>
      <p:sp>
        <p:nvSpPr>
          <p:cNvPr id="6" name="Footer Placeholder 5">
            <a:extLst>
              <a:ext uri="{FF2B5EF4-FFF2-40B4-BE49-F238E27FC236}">
                <a16:creationId xmlns:a16="http://schemas.microsoft.com/office/drawing/2014/main" id="{18AA5848-CEFB-495E-9521-A6B0A5046B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EDAC32-3679-466D-9D96-3565E3ABB40F}"/>
              </a:ext>
            </a:extLst>
          </p:cNvPr>
          <p:cNvSpPr>
            <a:spLocks noGrp="1"/>
          </p:cNvSpPr>
          <p:nvPr>
            <p:ph type="sldNum" sz="quarter" idx="12"/>
          </p:nvPr>
        </p:nvSpPr>
        <p:spPr/>
        <p:txBody>
          <a:bodyPr/>
          <a:lstStyle/>
          <a:p>
            <a:fld id="{2F0A8199-19B8-457C-9877-650AF44C6CD8}" type="slidenum">
              <a:rPr lang="en-GB" smtClean="0"/>
              <a:t>‹#›</a:t>
            </a:fld>
            <a:endParaRPr lang="en-GB"/>
          </a:p>
        </p:txBody>
      </p:sp>
    </p:spTree>
    <p:extLst>
      <p:ext uri="{BB962C8B-B14F-4D97-AF65-F5344CB8AC3E}">
        <p14:creationId xmlns:p14="http://schemas.microsoft.com/office/powerpoint/2010/main" val="194158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1B58C-17A4-46B8-9D57-178F50F2A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2DB114-AADA-4370-8ACA-07FF06919D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837815-809F-4729-95B7-4673E4A403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A3454-A4CF-4C1E-B335-A3E1FD594DB4}" type="datetimeFigureOut">
              <a:rPr lang="en-GB" smtClean="0"/>
              <a:t>02/04/2021</a:t>
            </a:fld>
            <a:endParaRPr lang="en-GB"/>
          </a:p>
        </p:txBody>
      </p:sp>
      <p:sp>
        <p:nvSpPr>
          <p:cNvPr id="5" name="Footer Placeholder 4">
            <a:extLst>
              <a:ext uri="{FF2B5EF4-FFF2-40B4-BE49-F238E27FC236}">
                <a16:creationId xmlns:a16="http://schemas.microsoft.com/office/drawing/2014/main" id="{621847B7-6B02-4C1A-A71F-057109685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4ECA71-543F-44FF-B6C4-ABFD497A40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A8199-19B8-457C-9877-650AF44C6CD8}" type="slidenum">
              <a:rPr lang="en-GB" smtClean="0"/>
              <a:t>‹#›</a:t>
            </a:fld>
            <a:endParaRPr lang="en-GB"/>
          </a:p>
        </p:txBody>
      </p:sp>
    </p:spTree>
    <p:extLst>
      <p:ext uri="{BB962C8B-B14F-4D97-AF65-F5344CB8AC3E}">
        <p14:creationId xmlns:p14="http://schemas.microsoft.com/office/powerpoint/2010/main" val="2916231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philip.mcaleer@glasgow.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psyteachr.github.io/trdair_workshop/LTC_workshop.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syteachr.github.io/"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hyperlink" Target="https://learningspy.co.uk/learning/novice-expert-model-learnin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psyteachr.github.io/ug2-practica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hyperlink" Target="https://cran.r-project.org/web/packages/webex" TargetMode="External"/><Relationship Id="rId4" Type="http://schemas.openxmlformats.org/officeDocument/2006/relationships/hyperlink" Target="https://psyteachr.github.io/ug2-practica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psyteachr.github.io/ug2-practica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ience.sciencemag.org/content/349/6251/aac4716.full.pdf+htm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alejbarr/assessr"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debruine.github.io/markr2/"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hyperlink" Target="http://eprints.gla.ac.uk/162868/7/162868.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hyperlink" Target="https://psyteachr.github.io/mm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slack.com/intl/en-gb/" TargetMode="Externa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www.microsoft.com/en-gb/microsoft-teams/group-chat-software" TargetMode="Externa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thepsychologist.bps.org.uk/volume-29/march-2016/instilling-scientific-rigour-grassroo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psyteachr.github.io/hack-your-data/"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philip.mcaleer@glasgow.ac.uk"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philip.mcaleer@glasgow.ac.uk"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qaa.ac.u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talklab.psy.gla.ac.uk/barr_sips_2019/"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alklab.psy.gla.ac.uk/barr_sips_2019/"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psyteachr.github.io/trdair_workshop/LTC_workshop.pdf"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9960-7986-4380-B3F4-670BEC49432B}"/>
              </a:ext>
            </a:extLst>
          </p:cNvPr>
          <p:cNvSpPr>
            <a:spLocks noGrp="1"/>
          </p:cNvSpPr>
          <p:nvPr>
            <p:ph type="ctrTitle"/>
          </p:nvPr>
        </p:nvSpPr>
        <p:spPr>
          <a:xfrm>
            <a:off x="1219200" y="1407886"/>
            <a:ext cx="9869714" cy="2387600"/>
          </a:xfrm>
        </p:spPr>
        <p:txBody>
          <a:bodyPr>
            <a:normAutofit fontScale="90000"/>
          </a:bodyPr>
          <a:lstStyle/>
          <a:p>
            <a:r>
              <a:rPr lang="en-GB" sz="6000" dirty="0">
                <a:effectLst/>
                <a:latin typeface="Arial" panose="020B0604020202020204" pitchFamily="34" charset="0"/>
                <a:ea typeface="Calibri" panose="020F0502020204030204" pitchFamily="34" charset="0"/>
                <a:cs typeface="Arial" panose="020B0604020202020204" pitchFamily="34" charset="0"/>
              </a:rPr>
              <a:t>Creating a curriculum </a:t>
            </a:r>
            <a:r>
              <a:rPr lang="en-GB" sz="6000" dirty="0" err="1">
                <a:effectLst/>
                <a:latin typeface="Arial" panose="020B0604020202020204" pitchFamily="34" charset="0"/>
                <a:ea typeface="Calibri" panose="020F0502020204030204" pitchFamily="34" charset="0"/>
                <a:cs typeface="Arial" panose="020B0604020202020204" pitchFamily="34" charset="0"/>
              </a:rPr>
              <a:t>centered</a:t>
            </a:r>
            <a:r>
              <a:rPr lang="en-GB" sz="6000" dirty="0">
                <a:effectLst/>
                <a:latin typeface="Arial" panose="020B0604020202020204" pitchFamily="34" charset="0"/>
                <a:ea typeface="Calibri" panose="020F0502020204030204" pitchFamily="34" charset="0"/>
                <a:cs typeface="Arial" panose="020B0604020202020204" pitchFamily="34" charset="0"/>
              </a:rPr>
              <a:t> on reproducible research</a:t>
            </a:r>
            <a:endParaRPr lang="en-GB" dirty="0"/>
          </a:p>
        </p:txBody>
      </p:sp>
      <p:sp>
        <p:nvSpPr>
          <p:cNvPr id="3" name="Subtitle 2">
            <a:extLst>
              <a:ext uri="{FF2B5EF4-FFF2-40B4-BE49-F238E27FC236}">
                <a16:creationId xmlns:a16="http://schemas.microsoft.com/office/drawing/2014/main" id="{87C3942D-A8F6-415D-AD86-8D8D0B98EF34}"/>
              </a:ext>
            </a:extLst>
          </p:cNvPr>
          <p:cNvSpPr>
            <a:spLocks noGrp="1"/>
          </p:cNvSpPr>
          <p:nvPr>
            <p:ph type="subTitle" idx="1"/>
          </p:nvPr>
        </p:nvSpPr>
        <p:spPr>
          <a:xfrm>
            <a:off x="1520539" y="3795486"/>
            <a:ext cx="9144000" cy="1655762"/>
          </a:xfrm>
        </p:spPr>
        <p:txBody>
          <a:bodyPr>
            <a:normAutofit/>
          </a:bodyPr>
          <a:lstStyle/>
          <a:p>
            <a:r>
              <a:rPr lang="en-GB" dirty="0"/>
              <a:t>Phil McAleer</a:t>
            </a:r>
          </a:p>
          <a:p>
            <a:r>
              <a:rPr lang="en-GB" dirty="0"/>
              <a:t>School of Psychology, University of Glasgow</a:t>
            </a:r>
          </a:p>
          <a:p>
            <a:r>
              <a:rPr lang="en-GB" dirty="0"/>
              <a:t>#PsyTeachR</a:t>
            </a:r>
          </a:p>
        </p:txBody>
      </p:sp>
      <p:sp>
        <p:nvSpPr>
          <p:cNvPr id="5" name="TextBox 4">
            <a:extLst>
              <a:ext uri="{FF2B5EF4-FFF2-40B4-BE49-F238E27FC236}">
                <a16:creationId xmlns:a16="http://schemas.microsoft.com/office/drawing/2014/main" id="{BBE16D9C-531B-46DF-9293-32D5C2523366}"/>
              </a:ext>
            </a:extLst>
          </p:cNvPr>
          <p:cNvSpPr txBox="1"/>
          <p:nvPr/>
        </p:nvSpPr>
        <p:spPr>
          <a:xfrm>
            <a:off x="2973275" y="5450114"/>
            <a:ext cx="6495689" cy="1015663"/>
          </a:xfrm>
          <a:prstGeom prst="rect">
            <a:avLst/>
          </a:prstGeom>
          <a:noFill/>
        </p:spPr>
        <p:txBody>
          <a:bodyPr wrap="none" rtlCol="0">
            <a:spAutoFit/>
          </a:bodyPr>
          <a:lstStyle/>
          <a:p>
            <a:r>
              <a:rPr lang="en-GB" sz="2000" dirty="0">
                <a:hlinkClick r:id="rId2"/>
              </a:rPr>
              <a:t>philip.mcaleer@glasgow.ac.uk</a:t>
            </a:r>
            <a:r>
              <a:rPr lang="en-GB" sz="2000" dirty="0"/>
              <a:t> @</a:t>
            </a:r>
            <a:r>
              <a:rPr lang="en-GB" sz="2000" dirty="0" err="1"/>
              <a:t>mcaleerp</a:t>
            </a:r>
            <a:r>
              <a:rPr lang="en-GB" sz="2000" dirty="0"/>
              <a:t> @</a:t>
            </a:r>
            <a:r>
              <a:rPr lang="en-GB" sz="2000" dirty="0" err="1"/>
              <a:t>uofgpsychology</a:t>
            </a:r>
            <a:endParaRPr lang="en-GB" sz="2000" dirty="0"/>
          </a:p>
          <a:p>
            <a:pPr algn="ctr"/>
            <a:endParaRPr lang="en-GB" sz="2000" dirty="0"/>
          </a:p>
          <a:p>
            <a:endParaRPr lang="en-GB" sz="2000" dirty="0"/>
          </a:p>
        </p:txBody>
      </p:sp>
      <p:pic>
        <p:nvPicPr>
          <p:cNvPr id="6" name="Picture 5">
            <a:extLst>
              <a:ext uri="{FF2B5EF4-FFF2-40B4-BE49-F238E27FC236}">
                <a16:creationId xmlns:a16="http://schemas.microsoft.com/office/drawing/2014/main" id="{A646A5A1-4699-4189-BD4A-313B0D41B0D7}"/>
              </a:ext>
            </a:extLst>
          </p:cNvPr>
          <p:cNvPicPr>
            <a:picLocks noChangeAspect="1"/>
          </p:cNvPicPr>
          <p:nvPr/>
        </p:nvPicPr>
        <p:blipFill rotWithShape="1">
          <a:blip r:embed="rId3">
            <a:extLst>
              <a:ext uri="{28A0092B-C50C-407E-A947-70E740481C1C}">
                <a14:useLocalDpi xmlns:a14="http://schemas.microsoft.com/office/drawing/2010/main" val="0"/>
              </a:ext>
            </a:extLst>
          </a:blip>
          <a:srcRect t="4656" r="80000" b="79471"/>
          <a:stretch/>
        </p:blipFill>
        <p:spPr>
          <a:xfrm>
            <a:off x="0" y="319314"/>
            <a:ext cx="2438400" cy="1088572"/>
          </a:xfrm>
          <a:prstGeom prst="rect">
            <a:avLst/>
          </a:prstGeom>
        </p:spPr>
      </p:pic>
    </p:spTree>
    <p:extLst>
      <p:ext uri="{BB962C8B-B14F-4D97-AF65-F5344CB8AC3E}">
        <p14:creationId xmlns:p14="http://schemas.microsoft.com/office/powerpoint/2010/main" val="1314307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34A17-B2D1-420B-A501-3EA6F2803778}"/>
              </a:ext>
            </a:extLst>
          </p:cNvPr>
          <p:cNvPicPr>
            <a:picLocks noChangeAspect="1"/>
          </p:cNvPicPr>
          <p:nvPr/>
        </p:nvPicPr>
        <p:blipFill rotWithShape="1">
          <a:blip r:embed="rId2"/>
          <a:srcRect b="26980"/>
          <a:stretch/>
        </p:blipFill>
        <p:spPr>
          <a:xfrm>
            <a:off x="2514600" y="704360"/>
            <a:ext cx="7162800" cy="2851640"/>
          </a:xfrm>
          <a:prstGeom prst="rect">
            <a:avLst/>
          </a:prstGeom>
        </p:spPr>
      </p:pic>
      <p:pic>
        <p:nvPicPr>
          <p:cNvPr id="5" name="Picture 4">
            <a:extLst>
              <a:ext uri="{FF2B5EF4-FFF2-40B4-BE49-F238E27FC236}">
                <a16:creationId xmlns:a16="http://schemas.microsoft.com/office/drawing/2014/main" id="{A67F5AC1-753C-47FD-86E4-85B10BEB21AF}"/>
              </a:ext>
            </a:extLst>
          </p:cNvPr>
          <p:cNvPicPr>
            <a:picLocks noChangeAspect="1"/>
          </p:cNvPicPr>
          <p:nvPr/>
        </p:nvPicPr>
        <p:blipFill>
          <a:blip r:embed="rId3"/>
          <a:stretch>
            <a:fillRect/>
          </a:stretch>
        </p:blipFill>
        <p:spPr>
          <a:xfrm>
            <a:off x="654050" y="5362880"/>
            <a:ext cx="10883900" cy="1334479"/>
          </a:xfrm>
          <a:prstGeom prst="rect">
            <a:avLst/>
          </a:prstGeom>
        </p:spPr>
      </p:pic>
      <p:sp>
        <p:nvSpPr>
          <p:cNvPr id="9" name="TextBox 8">
            <a:extLst>
              <a:ext uri="{FF2B5EF4-FFF2-40B4-BE49-F238E27FC236}">
                <a16:creationId xmlns:a16="http://schemas.microsoft.com/office/drawing/2014/main" id="{F583822A-95CA-43A0-8006-9C4CA916C140}"/>
              </a:ext>
            </a:extLst>
          </p:cNvPr>
          <p:cNvSpPr txBox="1"/>
          <p:nvPr/>
        </p:nvSpPr>
        <p:spPr>
          <a:xfrm>
            <a:off x="2514600" y="-1355640"/>
            <a:ext cx="6096000" cy="646331"/>
          </a:xfrm>
          <a:prstGeom prst="rect">
            <a:avLst/>
          </a:prstGeom>
          <a:noFill/>
        </p:spPr>
        <p:txBody>
          <a:bodyPr wrap="square">
            <a:spAutoFit/>
          </a:bodyPr>
          <a:lstStyle/>
          <a:p>
            <a:r>
              <a:rPr lang="en-GB" dirty="0">
                <a:hlinkClick r:id="rId4"/>
              </a:rPr>
              <a:t>https://psyteachr.github.io/trdair_workshop/LTC_workshop.pdf</a:t>
            </a:r>
            <a:endParaRPr lang="en-GB" dirty="0"/>
          </a:p>
          <a:p>
            <a:endParaRPr lang="en-GB" dirty="0"/>
          </a:p>
        </p:txBody>
      </p:sp>
      <p:pic>
        <p:nvPicPr>
          <p:cNvPr id="8" name="Picture 7">
            <a:extLst>
              <a:ext uri="{FF2B5EF4-FFF2-40B4-BE49-F238E27FC236}">
                <a16:creationId xmlns:a16="http://schemas.microsoft.com/office/drawing/2014/main" id="{D03CAB7A-FB80-45E4-8E00-B0EBBA0EEC58}"/>
              </a:ext>
            </a:extLst>
          </p:cNvPr>
          <p:cNvPicPr>
            <a:picLocks noChangeAspect="1"/>
          </p:cNvPicPr>
          <p:nvPr/>
        </p:nvPicPr>
        <p:blipFill>
          <a:blip r:embed="rId5"/>
          <a:stretch>
            <a:fillRect/>
          </a:stretch>
        </p:blipFill>
        <p:spPr>
          <a:xfrm>
            <a:off x="2886075" y="3829355"/>
            <a:ext cx="6791325" cy="1533525"/>
          </a:xfrm>
          <a:prstGeom prst="rect">
            <a:avLst/>
          </a:prstGeom>
        </p:spPr>
      </p:pic>
    </p:spTree>
    <p:extLst>
      <p:ext uri="{BB962C8B-B14F-4D97-AF65-F5344CB8AC3E}">
        <p14:creationId xmlns:p14="http://schemas.microsoft.com/office/powerpoint/2010/main" val="1758600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14C46D72-B560-4E35-9459-E946D6BED950}"/>
              </a:ext>
            </a:extLst>
          </p:cNvPr>
          <p:cNvPicPr>
            <a:picLocks noChangeAspect="1"/>
          </p:cNvPicPr>
          <p:nvPr/>
        </p:nvPicPr>
        <p:blipFill rotWithShape="1">
          <a:blip r:embed="rId2">
            <a:extLst>
              <a:ext uri="{28A0092B-C50C-407E-A947-70E740481C1C}">
                <a14:useLocalDpi xmlns:a14="http://schemas.microsoft.com/office/drawing/2010/main" val="0"/>
              </a:ext>
            </a:extLst>
          </a:blip>
          <a:srcRect t="18845" b="15246"/>
          <a:stretch/>
        </p:blipFill>
        <p:spPr>
          <a:xfrm>
            <a:off x="1728341" y="2636006"/>
            <a:ext cx="8940800" cy="3314700"/>
          </a:xfrm>
          <a:prstGeom prst="rect">
            <a:avLst/>
          </a:prstGeom>
        </p:spPr>
      </p:pic>
      <p:sp>
        <p:nvSpPr>
          <p:cNvPr id="7" name="TextBox 6">
            <a:extLst>
              <a:ext uri="{FF2B5EF4-FFF2-40B4-BE49-F238E27FC236}">
                <a16:creationId xmlns:a16="http://schemas.microsoft.com/office/drawing/2014/main" id="{62006822-5DD9-482C-999F-97AB566ACDFE}"/>
              </a:ext>
            </a:extLst>
          </p:cNvPr>
          <p:cNvSpPr txBox="1"/>
          <p:nvPr/>
        </p:nvSpPr>
        <p:spPr>
          <a:xfrm>
            <a:off x="102741" y="0"/>
            <a:ext cx="6096000" cy="646331"/>
          </a:xfrm>
          <a:prstGeom prst="rect">
            <a:avLst/>
          </a:prstGeom>
          <a:noFill/>
        </p:spPr>
        <p:txBody>
          <a:bodyPr wrap="square">
            <a:spAutoFit/>
          </a:bodyPr>
          <a:lstStyle/>
          <a:p>
            <a:r>
              <a:rPr lang="en-GB" dirty="0">
                <a:hlinkClick r:id="rId3"/>
              </a:rPr>
              <a:t>https://psyteachr.github.io/</a:t>
            </a:r>
            <a:endParaRPr lang="en-GB" dirty="0"/>
          </a:p>
          <a:p>
            <a:endParaRPr lang="en-GB" dirty="0"/>
          </a:p>
        </p:txBody>
      </p:sp>
      <p:sp>
        <p:nvSpPr>
          <p:cNvPr id="8" name="TextBox 7">
            <a:extLst>
              <a:ext uri="{FF2B5EF4-FFF2-40B4-BE49-F238E27FC236}">
                <a16:creationId xmlns:a16="http://schemas.microsoft.com/office/drawing/2014/main" id="{064852D8-89EE-414E-A616-CE96B6C85A55}"/>
              </a:ext>
            </a:extLst>
          </p:cNvPr>
          <p:cNvSpPr txBox="1"/>
          <p:nvPr/>
        </p:nvSpPr>
        <p:spPr>
          <a:xfrm>
            <a:off x="3423077" y="6185043"/>
            <a:ext cx="5551328" cy="369332"/>
          </a:xfrm>
          <a:prstGeom prst="rect">
            <a:avLst/>
          </a:prstGeom>
          <a:noFill/>
        </p:spPr>
        <p:txBody>
          <a:bodyPr wrap="none" rtlCol="0">
            <a:spAutoFit/>
          </a:bodyPr>
          <a:lstStyle/>
          <a:p>
            <a:r>
              <a:rPr lang="en-GB" dirty="0"/>
              <a:t>Working with data and research in a reproducible fashion</a:t>
            </a:r>
          </a:p>
        </p:txBody>
      </p:sp>
      <p:sp>
        <p:nvSpPr>
          <p:cNvPr id="2" name="TextBox 1">
            <a:extLst>
              <a:ext uri="{FF2B5EF4-FFF2-40B4-BE49-F238E27FC236}">
                <a16:creationId xmlns:a16="http://schemas.microsoft.com/office/drawing/2014/main" id="{42DEC5AF-D816-499A-964C-B8E08E8317BC}"/>
              </a:ext>
            </a:extLst>
          </p:cNvPr>
          <p:cNvSpPr txBox="1"/>
          <p:nvPr/>
        </p:nvSpPr>
        <p:spPr>
          <a:xfrm>
            <a:off x="530795" y="1201340"/>
            <a:ext cx="11130409" cy="1200329"/>
          </a:xfrm>
          <a:prstGeom prst="rect">
            <a:avLst/>
          </a:prstGeom>
          <a:noFill/>
        </p:spPr>
        <p:txBody>
          <a:bodyPr wrap="square" rtlCol="0">
            <a:spAutoFit/>
          </a:bodyPr>
          <a:lstStyle/>
          <a:p>
            <a:r>
              <a:rPr lang="en-GB" b="0" i="0" dirty="0">
                <a:solidFill>
                  <a:srgbClr val="2C3E50"/>
                </a:solidFill>
                <a:effectLst/>
                <a:latin typeface="Lato"/>
              </a:rPr>
              <a:t>Our curriculum now emphasizes </a:t>
            </a:r>
            <a:r>
              <a:rPr lang="en-GB" b="1" i="0" dirty="0">
                <a:solidFill>
                  <a:srgbClr val="2C3E50"/>
                </a:solidFill>
                <a:effectLst/>
                <a:latin typeface="Lato"/>
              </a:rPr>
              <a:t>essential ‘data science’ graduate skills </a:t>
            </a:r>
            <a:r>
              <a:rPr lang="en-GB" b="0" i="0" dirty="0">
                <a:solidFill>
                  <a:srgbClr val="2C3E50"/>
                </a:solidFill>
                <a:effectLst/>
                <a:latin typeface="Lato"/>
              </a:rPr>
              <a:t>that have been overlooked in traditional approaches to teaching, including programming skills, </a:t>
            </a:r>
            <a:r>
              <a:rPr lang="en-GB" b="1" i="0" dirty="0">
                <a:solidFill>
                  <a:srgbClr val="2C3E50"/>
                </a:solidFill>
                <a:effectLst/>
                <a:latin typeface="Lato"/>
              </a:rPr>
              <a:t>data visualisation, data wrangling and reproducible reports</a:t>
            </a:r>
            <a:r>
              <a:rPr lang="en-GB" b="0" i="0" dirty="0">
                <a:solidFill>
                  <a:srgbClr val="2C3E50"/>
                </a:solidFill>
                <a:effectLst/>
                <a:latin typeface="Lato"/>
              </a:rPr>
              <a:t>. Students learn about probability and inference through data simulation as well as by working with </a:t>
            </a:r>
            <a:r>
              <a:rPr lang="en-GB" b="1" i="0" dirty="0">
                <a:solidFill>
                  <a:srgbClr val="2C3E50"/>
                </a:solidFill>
                <a:effectLst/>
                <a:latin typeface="Lato"/>
              </a:rPr>
              <a:t>real datasets</a:t>
            </a:r>
            <a:r>
              <a:rPr lang="en-GB" b="0" i="0" dirty="0">
                <a:solidFill>
                  <a:srgbClr val="2C3E50"/>
                </a:solidFill>
                <a:effectLst/>
                <a:latin typeface="Lato"/>
              </a:rPr>
              <a:t>.</a:t>
            </a:r>
            <a:endParaRPr lang="en-GB" dirty="0"/>
          </a:p>
        </p:txBody>
      </p:sp>
    </p:spTree>
    <p:extLst>
      <p:ext uri="{BB962C8B-B14F-4D97-AF65-F5344CB8AC3E}">
        <p14:creationId xmlns:p14="http://schemas.microsoft.com/office/powerpoint/2010/main" val="453279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mall, sitting, wooden, box&#10;&#10;Description automatically generated">
            <a:extLst>
              <a:ext uri="{FF2B5EF4-FFF2-40B4-BE49-F238E27FC236}">
                <a16:creationId xmlns:a16="http://schemas.microsoft.com/office/drawing/2014/main" id="{86B2C8B2-6072-4977-ABA4-770DD418E464}"/>
              </a:ext>
            </a:extLst>
          </p:cNvPr>
          <p:cNvPicPr>
            <a:picLocks noChangeAspect="1"/>
          </p:cNvPicPr>
          <p:nvPr/>
        </p:nvPicPr>
        <p:blipFill>
          <a:blip r:embed="rId3"/>
          <a:stretch>
            <a:fillRect/>
          </a:stretch>
        </p:blipFill>
        <p:spPr>
          <a:xfrm>
            <a:off x="6671051" y="1255312"/>
            <a:ext cx="4631941" cy="424840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C4FF84C6-E665-4714-81B6-91F29FFDBB2A}"/>
              </a:ext>
            </a:extLst>
          </p:cNvPr>
          <p:cNvPicPr>
            <a:picLocks noChangeAspect="1"/>
          </p:cNvPicPr>
          <p:nvPr/>
        </p:nvPicPr>
        <p:blipFill>
          <a:blip r:embed="rId4"/>
          <a:stretch>
            <a:fillRect/>
          </a:stretch>
        </p:blipFill>
        <p:spPr>
          <a:xfrm>
            <a:off x="1116333" y="1370724"/>
            <a:ext cx="3733800" cy="3733800"/>
          </a:xfrm>
          <a:prstGeom prst="rect">
            <a:avLst/>
          </a:prstGeom>
        </p:spPr>
      </p:pic>
      <p:sp>
        <p:nvSpPr>
          <p:cNvPr id="9" name="TextBox 8">
            <a:extLst>
              <a:ext uri="{FF2B5EF4-FFF2-40B4-BE49-F238E27FC236}">
                <a16:creationId xmlns:a16="http://schemas.microsoft.com/office/drawing/2014/main" id="{1700A28D-2CE7-4AF8-A550-4F4B716B76F4}"/>
              </a:ext>
            </a:extLst>
          </p:cNvPr>
          <p:cNvSpPr txBox="1"/>
          <p:nvPr/>
        </p:nvSpPr>
        <p:spPr>
          <a:xfrm>
            <a:off x="5247966" y="2271518"/>
            <a:ext cx="2846169" cy="2215991"/>
          </a:xfrm>
          <a:prstGeom prst="rect">
            <a:avLst/>
          </a:prstGeom>
          <a:noFill/>
        </p:spPr>
        <p:txBody>
          <a:bodyPr wrap="square" rtlCol="0">
            <a:spAutoFit/>
          </a:bodyPr>
          <a:lstStyle/>
          <a:p>
            <a:r>
              <a:rPr lang="en-GB" sz="13800" b="1" dirty="0"/>
              <a:t>=</a:t>
            </a:r>
          </a:p>
        </p:txBody>
      </p:sp>
      <p:sp>
        <p:nvSpPr>
          <p:cNvPr id="5" name="TextBox 4">
            <a:extLst>
              <a:ext uri="{FF2B5EF4-FFF2-40B4-BE49-F238E27FC236}">
                <a16:creationId xmlns:a16="http://schemas.microsoft.com/office/drawing/2014/main" id="{ACD2C740-6286-4546-AF2C-1AA76882F0D7}"/>
              </a:ext>
            </a:extLst>
          </p:cNvPr>
          <p:cNvSpPr txBox="1"/>
          <p:nvPr/>
        </p:nvSpPr>
        <p:spPr>
          <a:xfrm>
            <a:off x="914408" y="5701114"/>
            <a:ext cx="10820391" cy="1200329"/>
          </a:xfrm>
          <a:prstGeom prst="rect">
            <a:avLst/>
          </a:prstGeom>
          <a:noFill/>
        </p:spPr>
        <p:txBody>
          <a:bodyPr wrap="square" rtlCol="0">
            <a:spAutoFit/>
          </a:bodyPr>
          <a:lstStyle/>
          <a:p>
            <a:pPr algn="ctr"/>
            <a:r>
              <a:rPr lang="en-GB" sz="2400" b="1" dirty="0">
                <a:cs typeface="Arial" panose="020B0604020202020204" pitchFamily="34" charset="0"/>
              </a:rPr>
              <a:t>R is our tool as it allows us to teach the skills we want our students to have.</a:t>
            </a:r>
          </a:p>
          <a:p>
            <a:pPr algn="ctr"/>
            <a:r>
              <a:rPr lang="en-GB" sz="2400" b="1" dirty="0">
                <a:cs typeface="Arial" panose="020B0604020202020204" pitchFamily="34" charset="0"/>
              </a:rPr>
              <a:t>You have to be clear on what it is you want students to learn regardless of software.</a:t>
            </a:r>
          </a:p>
          <a:p>
            <a:pPr algn="ctr"/>
            <a:r>
              <a:rPr lang="en-GB" sz="2400" b="1" dirty="0">
                <a:cs typeface="Arial" panose="020B0604020202020204" pitchFamily="34" charset="0"/>
              </a:rPr>
              <a:t>Added benefit of being free to use allowing for greater student independence.</a:t>
            </a:r>
          </a:p>
        </p:txBody>
      </p:sp>
    </p:spTree>
    <p:extLst>
      <p:ext uri="{BB962C8B-B14F-4D97-AF65-F5344CB8AC3E}">
        <p14:creationId xmlns:p14="http://schemas.microsoft.com/office/powerpoint/2010/main" val="83681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AB91F8-E2F7-450F-94E2-3CA67D902CF5}"/>
              </a:ext>
            </a:extLst>
          </p:cNvPr>
          <p:cNvSpPr txBox="1"/>
          <p:nvPr/>
        </p:nvSpPr>
        <p:spPr>
          <a:xfrm>
            <a:off x="661987" y="2830878"/>
            <a:ext cx="8917441" cy="830997"/>
          </a:xfrm>
          <a:prstGeom prst="rect">
            <a:avLst/>
          </a:prstGeom>
          <a:noFill/>
        </p:spPr>
        <p:txBody>
          <a:bodyPr wrap="none" rtlCol="0">
            <a:spAutoFit/>
          </a:bodyPr>
          <a:lstStyle/>
          <a:p>
            <a:r>
              <a:rPr lang="en-GB" sz="4800" dirty="0"/>
              <a:t>Knowledge + Practice + Feedback =</a:t>
            </a:r>
          </a:p>
        </p:txBody>
      </p:sp>
      <p:sp>
        <p:nvSpPr>
          <p:cNvPr id="6" name="Left Brace 5">
            <a:extLst>
              <a:ext uri="{FF2B5EF4-FFF2-40B4-BE49-F238E27FC236}">
                <a16:creationId xmlns:a16="http://schemas.microsoft.com/office/drawing/2014/main" id="{CA95A4DE-9EBC-4D39-9F73-59FD82F7F5FC}"/>
              </a:ext>
            </a:extLst>
          </p:cNvPr>
          <p:cNvSpPr/>
          <p:nvPr/>
        </p:nvSpPr>
        <p:spPr>
          <a:xfrm rot="5400000">
            <a:off x="4323751" y="-1545913"/>
            <a:ext cx="1037690" cy="7859733"/>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5E5A5F6E-6DA8-4333-920D-A6AFD88D519A}"/>
              </a:ext>
            </a:extLst>
          </p:cNvPr>
          <p:cNvSpPr txBox="1"/>
          <p:nvPr/>
        </p:nvSpPr>
        <p:spPr>
          <a:xfrm>
            <a:off x="4110889" y="1117518"/>
            <a:ext cx="1463414" cy="646331"/>
          </a:xfrm>
          <a:prstGeom prst="rect">
            <a:avLst/>
          </a:prstGeom>
          <a:noFill/>
        </p:spPr>
        <p:txBody>
          <a:bodyPr wrap="none" rtlCol="0">
            <a:spAutoFit/>
          </a:bodyPr>
          <a:lstStyle/>
          <a:p>
            <a:r>
              <a:rPr lang="en-GB" sz="3600" dirty="0"/>
              <a:t>Novice</a:t>
            </a:r>
            <a:endParaRPr lang="en-GB" sz="2400" dirty="0"/>
          </a:p>
        </p:txBody>
      </p:sp>
      <p:sp>
        <p:nvSpPr>
          <p:cNvPr id="10" name="Left Brace 9">
            <a:extLst>
              <a:ext uri="{FF2B5EF4-FFF2-40B4-BE49-F238E27FC236}">
                <a16:creationId xmlns:a16="http://schemas.microsoft.com/office/drawing/2014/main" id="{584221B2-2B24-4BF8-8B0E-60FD4E3CE487}"/>
              </a:ext>
            </a:extLst>
          </p:cNvPr>
          <p:cNvSpPr/>
          <p:nvPr/>
        </p:nvSpPr>
        <p:spPr>
          <a:xfrm rot="5400000">
            <a:off x="9747650" y="1814594"/>
            <a:ext cx="1037690" cy="1138720"/>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74C8679A-8032-47EE-A99E-DC9AE3A76CFB}"/>
              </a:ext>
            </a:extLst>
          </p:cNvPr>
          <p:cNvSpPr txBox="1"/>
          <p:nvPr/>
        </p:nvSpPr>
        <p:spPr>
          <a:xfrm>
            <a:off x="9568227" y="1117518"/>
            <a:ext cx="1396536" cy="646331"/>
          </a:xfrm>
          <a:prstGeom prst="rect">
            <a:avLst/>
          </a:prstGeom>
          <a:noFill/>
        </p:spPr>
        <p:txBody>
          <a:bodyPr wrap="none" rtlCol="0">
            <a:spAutoFit/>
          </a:bodyPr>
          <a:lstStyle/>
          <a:p>
            <a:r>
              <a:rPr lang="en-GB" sz="3600" dirty="0"/>
              <a:t>Expert</a:t>
            </a:r>
            <a:endParaRPr lang="en-GB" sz="2400" dirty="0"/>
          </a:p>
        </p:txBody>
      </p:sp>
      <p:sp>
        <p:nvSpPr>
          <p:cNvPr id="12" name="TextBox 11">
            <a:extLst>
              <a:ext uri="{FF2B5EF4-FFF2-40B4-BE49-F238E27FC236}">
                <a16:creationId xmlns:a16="http://schemas.microsoft.com/office/drawing/2014/main" id="{5069C32D-3507-4C63-9B54-11F4D5FAEE40}"/>
              </a:ext>
            </a:extLst>
          </p:cNvPr>
          <p:cNvSpPr txBox="1"/>
          <p:nvPr/>
        </p:nvSpPr>
        <p:spPr>
          <a:xfrm>
            <a:off x="1713102" y="4752935"/>
            <a:ext cx="8904098" cy="1631216"/>
          </a:xfrm>
          <a:prstGeom prst="rect">
            <a:avLst/>
          </a:prstGeom>
          <a:noFill/>
        </p:spPr>
        <p:txBody>
          <a:bodyPr wrap="square" rtlCol="0">
            <a:spAutoFit/>
          </a:bodyPr>
          <a:lstStyle/>
          <a:p>
            <a:pPr marL="342900" indent="-342900">
              <a:buFont typeface="Arial" panose="020B0604020202020204" pitchFamily="34" charset="0"/>
              <a:buChar char="•"/>
            </a:pPr>
            <a:r>
              <a:rPr lang="en-GB" sz="2000" dirty="0"/>
              <a:t>True for any practical skill including data wrangling, analysis, visualisation, placement of citations, report writing and paragraph structure, etc.</a:t>
            </a:r>
          </a:p>
          <a:p>
            <a:pPr marL="342900" indent="-342900">
              <a:buFont typeface="Arial" panose="020B0604020202020204" pitchFamily="34" charset="0"/>
              <a:buChar char="•"/>
            </a:pPr>
            <a:r>
              <a:rPr lang="en-GB" sz="2000" dirty="0"/>
              <a:t>Teaching is about breaking down the skills into knowledge and supplying opportunities for practice and feedback</a:t>
            </a:r>
          </a:p>
          <a:p>
            <a:pPr marL="342900" indent="-342900">
              <a:buFont typeface="Arial" panose="020B0604020202020204" pitchFamily="34" charset="0"/>
              <a:buChar char="•"/>
            </a:pPr>
            <a:r>
              <a:rPr lang="en-GB" sz="2000" dirty="0"/>
              <a:t>Additional element of flexibility – </a:t>
            </a:r>
            <a:r>
              <a:rPr lang="en-GB" sz="2000" b="1" dirty="0"/>
              <a:t>the skills stay the same; only the data changes</a:t>
            </a:r>
          </a:p>
        </p:txBody>
      </p:sp>
      <p:cxnSp>
        <p:nvCxnSpPr>
          <p:cNvPr id="14" name="Straight Arrow Connector 13">
            <a:extLst>
              <a:ext uri="{FF2B5EF4-FFF2-40B4-BE49-F238E27FC236}">
                <a16:creationId xmlns:a16="http://schemas.microsoft.com/office/drawing/2014/main" id="{AA855E93-CDA2-4129-9B4F-BFCCAB3A47E7}"/>
              </a:ext>
            </a:extLst>
          </p:cNvPr>
          <p:cNvCxnSpPr/>
          <p:nvPr/>
        </p:nvCxnSpPr>
        <p:spPr>
          <a:xfrm>
            <a:off x="1022810" y="3860814"/>
            <a:ext cx="980896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31C790-BE85-4842-A9D7-6E9281B9DA66}"/>
              </a:ext>
            </a:extLst>
          </p:cNvPr>
          <p:cNvSpPr txBox="1"/>
          <p:nvPr/>
        </p:nvSpPr>
        <p:spPr>
          <a:xfrm>
            <a:off x="5574303" y="3911118"/>
            <a:ext cx="1112805" cy="646331"/>
          </a:xfrm>
          <a:prstGeom prst="rect">
            <a:avLst/>
          </a:prstGeom>
          <a:noFill/>
        </p:spPr>
        <p:txBody>
          <a:bodyPr wrap="none" rtlCol="0">
            <a:spAutoFit/>
          </a:bodyPr>
          <a:lstStyle/>
          <a:p>
            <a:r>
              <a:rPr lang="en-GB" sz="3600" dirty="0"/>
              <a:t>Time</a:t>
            </a:r>
            <a:endParaRPr lang="en-GB" sz="2400" dirty="0"/>
          </a:p>
        </p:txBody>
      </p:sp>
      <p:sp>
        <p:nvSpPr>
          <p:cNvPr id="17" name="TextBox 16">
            <a:extLst>
              <a:ext uri="{FF2B5EF4-FFF2-40B4-BE49-F238E27FC236}">
                <a16:creationId xmlns:a16="http://schemas.microsoft.com/office/drawing/2014/main" id="{8B52C419-0B52-4A02-B309-244775D8EB4C}"/>
              </a:ext>
            </a:extLst>
          </p:cNvPr>
          <p:cNvSpPr txBox="1"/>
          <p:nvPr/>
        </p:nvSpPr>
        <p:spPr>
          <a:xfrm>
            <a:off x="5003801" y="6423257"/>
            <a:ext cx="7188200" cy="646331"/>
          </a:xfrm>
          <a:prstGeom prst="rect">
            <a:avLst/>
          </a:prstGeom>
          <a:noFill/>
        </p:spPr>
        <p:txBody>
          <a:bodyPr wrap="square">
            <a:spAutoFit/>
          </a:bodyPr>
          <a:lstStyle/>
          <a:p>
            <a:r>
              <a:rPr lang="en-GB" b="1" dirty="0" err="1"/>
              <a:t>Didau</a:t>
            </a:r>
            <a:r>
              <a:rPr lang="en-GB" dirty="0"/>
              <a:t>: </a:t>
            </a:r>
            <a:r>
              <a:rPr lang="en-GB" dirty="0">
                <a:hlinkClick r:id="rId2"/>
              </a:rPr>
              <a:t>https://learningspy.co.uk/learning/novice-expert-model-learning/</a:t>
            </a:r>
            <a:endParaRPr lang="en-GB" dirty="0"/>
          </a:p>
          <a:p>
            <a:endParaRPr lang="en-GB" dirty="0"/>
          </a:p>
        </p:txBody>
      </p:sp>
      <p:sp>
        <p:nvSpPr>
          <p:cNvPr id="13" name="TextBox 12">
            <a:extLst>
              <a:ext uri="{FF2B5EF4-FFF2-40B4-BE49-F238E27FC236}">
                <a16:creationId xmlns:a16="http://schemas.microsoft.com/office/drawing/2014/main" id="{D73339F2-D008-46E8-94DA-ECF59078F446}"/>
              </a:ext>
            </a:extLst>
          </p:cNvPr>
          <p:cNvSpPr txBox="1"/>
          <p:nvPr/>
        </p:nvSpPr>
        <p:spPr>
          <a:xfrm>
            <a:off x="9023205" y="2850431"/>
            <a:ext cx="2218877" cy="830997"/>
          </a:xfrm>
          <a:prstGeom prst="rect">
            <a:avLst/>
          </a:prstGeom>
          <a:noFill/>
        </p:spPr>
        <p:txBody>
          <a:bodyPr wrap="none" rtlCol="0">
            <a:spAutoFit/>
          </a:bodyPr>
          <a:lstStyle/>
          <a:p>
            <a:r>
              <a:rPr lang="en-GB" sz="4800" dirty="0"/>
              <a:t>   Skilled</a:t>
            </a:r>
          </a:p>
        </p:txBody>
      </p:sp>
    </p:spTree>
    <p:extLst>
      <p:ext uri="{BB962C8B-B14F-4D97-AF65-F5344CB8AC3E}">
        <p14:creationId xmlns:p14="http://schemas.microsoft.com/office/powerpoint/2010/main" val="22374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10" grpId="0" animBg="1"/>
      <p:bldP spid="11"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B69CE-B555-4E76-B6DE-16BC3F716A74}"/>
              </a:ext>
            </a:extLst>
          </p:cNvPr>
          <p:cNvPicPr>
            <a:picLocks noChangeAspect="1"/>
          </p:cNvPicPr>
          <p:nvPr/>
        </p:nvPicPr>
        <p:blipFill>
          <a:blip r:embed="rId2"/>
          <a:stretch>
            <a:fillRect/>
          </a:stretch>
        </p:blipFill>
        <p:spPr>
          <a:xfrm>
            <a:off x="537029" y="328750"/>
            <a:ext cx="7658100" cy="5029200"/>
          </a:xfrm>
          <a:prstGeom prst="rect">
            <a:avLst/>
          </a:prstGeom>
        </p:spPr>
      </p:pic>
      <p:pic>
        <p:nvPicPr>
          <p:cNvPr id="6" name="Picture 5">
            <a:extLst>
              <a:ext uri="{FF2B5EF4-FFF2-40B4-BE49-F238E27FC236}">
                <a16:creationId xmlns:a16="http://schemas.microsoft.com/office/drawing/2014/main" id="{3845C68D-8965-4A48-8A07-42F803E42174}"/>
              </a:ext>
            </a:extLst>
          </p:cNvPr>
          <p:cNvPicPr>
            <a:picLocks noChangeAspect="1"/>
          </p:cNvPicPr>
          <p:nvPr/>
        </p:nvPicPr>
        <p:blipFill>
          <a:blip r:embed="rId3"/>
          <a:stretch>
            <a:fillRect/>
          </a:stretch>
        </p:blipFill>
        <p:spPr>
          <a:xfrm>
            <a:off x="542284" y="5357950"/>
            <a:ext cx="7334250" cy="1476375"/>
          </a:xfrm>
          <a:prstGeom prst="rect">
            <a:avLst/>
          </a:prstGeom>
        </p:spPr>
      </p:pic>
      <p:sp>
        <p:nvSpPr>
          <p:cNvPr id="7" name="TextBox 6">
            <a:extLst>
              <a:ext uri="{FF2B5EF4-FFF2-40B4-BE49-F238E27FC236}">
                <a16:creationId xmlns:a16="http://schemas.microsoft.com/office/drawing/2014/main" id="{9352A4E2-C534-4704-BB1E-269B1D4D67B3}"/>
              </a:ext>
            </a:extLst>
          </p:cNvPr>
          <p:cNvSpPr txBox="1"/>
          <p:nvPr/>
        </p:nvSpPr>
        <p:spPr>
          <a:xfrm>
            <a:off x="8113487" y="6344584"/>
            <a:ext cx="4078513" cy="369332"/>
          </a:xfrm>
          <a:prstGeom prst="rect">
            <a:avLst/>
          </a:prstGeom>
          <a:noFill/>
        </p:spPr>
        <p:txBody>
          <a:bodyPr wrap="square">
            <a:spAutoFit/>
          </a:bodyPr>
          <a:lstStyle/>
          <a:p>
            <a:r>
              <a:rPr lang="en-GB" dirty="0">
                <a:hlinkClick r:id="rId4"/>
              </a:rPr>
              <a:t>https://psyteachr.github.io/ug2-practical</a:t>
            </a:r>
            <a:endParaRPr lang="en-GB" dirty="0"/>
          </a:p>
        </p:txBody>
      </p:sp>
      <p:pic>
        <p:nvPicPr>
          <p:cNvPr id="8" name="Picture 7">
            <a:extLst>
              <a:ext uri="{FF2B5EF4-FFF2-40B4-BE49-F238E27FC236}">
                <a16:creationId xmlns:a16="http://schemas.microsoft.com/office/drawing/2014/main" id="{433EF65A-72DE-42F6-BD42-34C681BA2192}"/>
              </a:ext>
            </a:extLst>
          </p:cNvPr>
          <p:cNvPicPr>
            <a:picLocks noChangeAspect="1"/>
          </p:cNvPicPr>
          <p:nvPr/>
        </p:nvPicPr>
        <p:blipFill>
          <a:blip r:embed="rId5"/>
          <a:stretch>
            <a:fillRect/>
          </a:stretch>
        </p:blipFill>
        <p:spPr>
          <a:xfrm>
            <a:off x="8462055" y="2586037"/>
            <a:ext cx="3381375" cy="1685925"/>
          </a:xfrm>
          <a:prstGeom prst="rect">
            <a:avLst/>
          </a:prstGeom>
        </p:spPr>
      </p:pic>
      <p:sp>
        <p:nvSpPr>
          <p:cNvPr id="9" name="TextBox 8">
            <a:extLst>
              <a:ext uri="{FF2B5EF4-FFF2-40B4-BE49-F238E27FC236}">
                <a16:creationId xmlns:a16="http://schemas.microsoft.com/office/drawing/2014/main" id="{12B685DE-6AAF-4804-ADF5-707E114B5701}"/>
              </a:ext>
            </a:extLst>
          </p:cNvPr>
          <p:cNvSpPr txBox="1"/>
          <p:nvPr/>
        </p:nvSpPr>
        <p:spPr>
          <a:xfrm>
            <a:off x="8166195" y="4332603"/>
            <a:ext cx="3811236" cy="1323439"/>
          </a:xfrm>
          <a:prstGeom prst="rect">
            <a:avLst/>
          </a:prstGeom>
          <a:noFill/>
        </p:spPr>
        <p:txBody>
          <a:bodyPr wrap="none" rtlCol="0">
            <a:spAutoFit/>
          </a:bodyPr>
          <a:lstStyle/>
          <a:p>
            <a:pPr marL="342900" indent="-342900" algn="ctr">
              <a:buFont typeface="Arial" panose="020B0604020202020204" pitchFamily="34" charset="0"/>
              <a:buChar char="•"/>
            </a:pPr>
            <a:r>
              <a:rPr lang="en-GB" sz="2000" b="1" dirty="0"/>
              <a:t>use a novice friendly syntax</a:t>
            </a:r>
          </a:p>
          <a:p>
            <a:pPr marL="342900" indent="-342900" algn="ctr">
              <a:buFont typeface="Arial" panose="020B0604020202020204" pitchFamily="34" charset="0"/>
              <a:buChar char="•"/>
            </a:pPr>
            <a:r>
              <a:rPr lang="en-GB" sz="2000" b="1" dirty="0"/>
              <a:t>real data wherever possible</a:t>
            </a:r>
          </a:p>
          <a:p>
            <a:pPr marL="342900" indent="-342900" algn="ctr">
              <a:buFont typeface="Arial" panose="020B0604020202020204" pitchFamily="34" charset="0"/>
              <a:buChar char="•"/>
            </a:pPr>
            <a:r>
              <a:rPr lang="en-GB" sz="2000" b="1" dirty="0" err="1"/>
              <a:t>PreClass</a:t>
            </a:r>
            <a:r>
              <a:rPr lang="en-GB" sz="2000" b="1" dirty="0"/>
              <a:t>, </a:t>
            </a:r>
            <a:r>
              <a:rPr lang="en-GB" sz="2000" b="1" dirty="0" err="1"/>
              <a:t>InClass</a:t>
            </a:r>
            <a:r>
              <a:rPr lang="en-GB" sz="2000" b="1" dirty="0"/>
              <a:t>, Assignment</a:t>
            </a:r>
          </a:p>
          <a:p>
            <a:pPr algn="ctr"/>
            <a:r>
              <a:rPr lang="en-GB" sz="2000" b="1" dirty="0"/>
              <a:t>     Knowledge, Practice, Feedback</a:t>
            </a:r>
          </a:p>
        </p:txBody>
      </p:sp>
    </p:spTree>
    <p:extLst>
      <p:ext uri="{BB962C8B-B14F-4D97-AF65-F5344CB8AC3E}">
        <p14:creationId xmlns:p14="http://schemas.microsoft.com/office/powerpoint/2010/main" val="5775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6CA5D-B91A-4B0C-88A3-CE28247C150B}"/>
              </a:ext>
            </a:extLst>
          </p:cNvPr>
          <p:cNvPicPr>
            <a:picLocks noChangeAspect="1"/>
          </p:cNvPicPr>
          <p:nvPr/>
        </p:nvPicPr>
        <p:blipFill>
          <a:blip r:embed="rId2"/>
          <a:stretch>
            <a:fillRect/>
          </a:stretch>
        </p:blipFill>
        <p:spPr>
          <a:xfrm>
            <a:off x="422164" y="294666"/>
            <a:ext cx="6434795" cy="2732469"/>
          </a:xfrm>
          <a:prstGeom prst="rect">
            <a:avLst/>
          </a:prstGeom>
        </p:spPr>
      </p:pic>
      <p:pic>
        <p:nvPicPr>
          <p:cNvPr id="3" name="Picture 2">
            <a:extLst>
              <a:ext uri="{FF2B5EF4-FFF2-40B4-BE49-F238E27FC236}">
                <a16:creationId xmlns:a16="http://schemas.microsoft.com/office/drawing/2014/main" id="{FD3115DE-B65D-46EF-B824-A1DCA740E073}"/>
              </a:ext>
            </a:extLst>
          </p:cNvPr>
          <p:cNvPicPr>
            <a:picLocks noChangeAspect="1"/>
          </p:cNvPicPr>
          <p:nvPr/>
        </p:nvPicPr>
        <p:blipFill>
          <a:blip r:embed="rId3"/>
          <a:stretch>
            <a:fillRect/>
          </a:stretch>
        </p:blipFill>
        <p:spPr>
          <a:xfrm>
            <a:off x="627117" y="3169026"/>
            <a:ext cx="6024890" cy="3567987"/>
          </a:xfrm>
          <a:prstGeom prst="rect">
            <a:avLst/>
          </a:prstGeom>
        </p:spPr>
      </p:pic>
      <p:sp>
        <p:nvSpPr>
          <p:cNvPr id="4" name="TextBox 3">
            <a:extLst>
              <a:ext uri="{FF2B5EF4-FFF2-40B4-BE49-F238E27FC236}">
                <a16:creationId xmlns:a16="http://schemas.microsoft.com/office/drawing/2014/main" id="{374818A4-1AD2-4B80-AFDB-945C1B27BBF1}"/>
              </a:ext>
            </a:extLst>
          </p:cNvPr>
          <p:cNvSpPr txBox="1"/>
          <p:nvPr/>
        </p:nvSpPr>
        <p:spPr>
          <a:xfrm>
            <a:off x="8113487" y="6344584"/>
            <a:ext cx="4078513" cy="369332"/>
          </a:xfrm>
          <a:prstGeom prst="rect">
            <a:avLst/>
          </a:prstGeom>
          <a:noFill/>
        </p:spPr>
        <p:txBody>
          <a:bodyPr wrap="square">
            <a:spAutoFit/>
          </a:bodyPr>
          <a:lstStyle/>
          <a:p>
            <a:r>
              <a:rPr lang="en-GB">
                <a:hlinkClick r:id="rId4"/>
              </a:rPr>
              <a:t>https://psyteachr.github.io/ug2-practical</a:t>
            </a:r>
            <a:endParaRPr lang="en-GB" dirty="0"/>
          </a:p>
        </p:txBody>
      </p:sp>
      <p:sp>
        <p:nvSpPr>
          <p:cNvPr id="7" name="TextBox 6">
            <a:extLst>
              <a:ext uri="{FF2B5EF4-FFF2-40B4-BE49-F238E27FC236}">
                <a16:creationId xmlns:a16="http://schemas.microsoft.com/office/drawing/2014/main" id="{57AC9EA1-146D-4090-B30B-A36D424AC299}"/>
              </a:ext>
            </a:extLst>
          </p:cNvPr>
          <p:cNvSpPr txBox="1"/>
          <p:nvPr/>
        </p:nvSpPr>
        <p:spPr>
          <a:xfrm>
            <a:off x="8457293" y="3888103"/>
            <a:ext cx="3390900" cy="1938992"/>
          </a:xfrm>
          <a:prstGeom prst="rect">
            <a:avLst/>
          </a:prstGeom>
          <a:noFill/>
        </p:spPr>
        <p:txBody>
          <a:bodyPr wrap="square" rtlCol="0">
            <a:spAutoFit/>
          </a:bodyPr>
          <a:lstStyle/>
          <a:p>
            <a:pPr marL="342900" indent="-342900">
              <a:buFont typeface="Arial" panose="020B0604020202020204" pitchFamily="34" charset="0"/>
              <a:buChar char="•"/>
            </a:pPr>
            <a:r>
              <a:rPr lang="en-GB" sz="2000" b="1" dirty="0"/>
              <a:t>Integrate theory, research methods, terminology as well as data skills</a:t>
            </a:r>
          </a:p>
          <a:p>
            <a:pPr marL="342900" indent="-342900">
              <a:buFont typeface="Arial" panose="020B0604020202020204" pitchFamily="34" charset="0"/>
              <a:buChar char="•"/>
            </a:pPr>
            <a:r>
              <a:rPr lang="en-GB" sz="2000" b="1" dirty="0"/>
              <a:t>Allow for formative self-assessment using </a:t>
            </a:r>
            <a:r>
              <a:rPr lang="en-GB" sz="2000" b="1" dirty="0" err="1"/>
              <a:t>webex</a:t>
            </a:r>
            <a:r>
              <a:rPr lang="en-GB" sz="2000" b="1" dirty="0"/>
              <a:t> package and </a:t>
            </a:r>
            <a:r>
              <a:rPr lang="en-GB" sz="2000" b="1" dirty="0" err="1"/>
              <a:t>RMarkdown</a:t>
            </a:r>
            <a:endParaRPr lang="en-GB" sz="2000" b="1" dirty="0"/>
          </a:p>
        </p:txBody>
      </p:sp>
      <p:sp>
        <p:nvSpPr>
          <p:cNvPr id="8" name="TextBox 7">
            <a:extLst>
              <a:ext uri="{FF2B5EF4-FFF2-40B4-BE49-F238E27FC236}">
                <a16:creationId xmlns:a16="http://schemas.microsoft.com/office/drawing/2014/main" id="{E27583BF-D07C-4064-AF81-28CA2A517A98}"/>
              </a:ext>
            </a:extLst>
          </p:cNvPr>
          <p:cNvSpPr txBox="1"/>
          <p:nvPr/>
        </p:nvSpPr>
        <p:spPr>
          <a:xfrm>
            <a:off x="7429500" y="6021418"/>
            <a:ext cx="6096000" cy="646331"/>
          </a:xfrm>
          <a:prstGeom prst="rect">
            <a:avLst/>
          </a:prstGeom>
          <a:noFill/>
        </p:spPr>
        <p:txBody>
          <a:bodyPr wrap="square">
            <a:spAutoFit/>
          </a:bodyPr>
          <a:lstStyle/>
          <a:p>
            <a:r>
              <a:rPr lang="en-GB" dirty="0">
                <a:hlinkClick r:id="rId5"/>
              </a:rPr>
              <a:t>https://cran.r-project.org/web/packages/webex</a:t>
            </a:r>
            <a:endParaRPr lang="en-GB" dirty="0"/>
          </a:p>
          <a:p>
            <a:endParaRPr lang="en-GB" dirty="0"/>
          </a:p>
        </p:txBody>
      </p:sp>
    </p:spTree>
    <p:extLst>
      <p:ext uri="{BB962C8B-B14F-4D97-AF65-F5344CB8AC3E}">
        <p14:creationId xmlns:p14="http://schemas.microsoft.com/office/powerpoint/2010/main" val="344266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4E1459-C811-4669-A4C3-01D7F0D99441}"/>
              </a:ext>
            </a:extLst>
          </p:cNvPr>
          <p:cNvPicPr>
            <a:picLocks noChangeAspect="1"/>
          </p:cNvPicPr>
          <p:nvPr/>
        </p:nvPicPr>
        <p:blipFill>
          <a:blip r:embed="rId2"/>
          <a:stretch>
            <a:fillRect/>
          </a:stretch>
        </p:blipFill>
        <p:spPr>
          <a:xfrm>
            <a:off x="621136" y="286736"/>
            <a:ext cx="6533165" cy="4371817"/>
          </a:xfrm>
          <a:prstGeom prst="rect">
            <a:avLst/>
          </a:prstGeom>
        </p:spPr>
      </p:pic>
      <p:pic>
        <p:nvPicPr>
          <p:cNvPr id="3" name="Picture 2">
            <a:extLst>
              <a:ext uri="{FF2B5EF4-FFF2-40B4-BE49-F238E27FC236}">
                <a16:creationId xmlns:a16="http://schemas.microsoft.com/office/drawing/2014/main" id="{21598B70-DB18-44A1-B3AB-48284B19E819}"/>
              </a:ext>
            </a:extLst>
          </p:cNvPr>
          <p:cNvPicPr>
            <a:picLocks noChangeAspect="1"/>
          </p:cNvPicPr>
          <p:nvPr/>
        </p:nvPicPr>
        <p:blipFill>
          <a:blip r:embed="rId3"/>
          <a:stretch>
            <a:fillRect/>
          </a:stretch>
        </p:blipFill>
        <p:spPr>
          <a:xfrm>
            <a:off x="179695" y="4848225"/>
            <a:ext cx="7600950" cy="2009775"/>
          </a:xfrm>
          <a:prstGeom prst="rect">
            <a:avLst/>
          </a:prstGeom>
        </p:spPr>
      </p:pic>
      <p:sp>
        <p:nvSpPr>
          <p:cNvPr id="4" name="TextBox 3">
            <a:extLst>
              <a:ext uri="{FF2B5EF4-FFF2-40B4-BE49-F238E27FC236}">
                <a16:creationId xmlns:a16="http://schemas.microsoft.com/office/drawing/2014/main" id="{D676B456-572C-4727-9E3D-98B5A5CC5434}"/>
              </a:ext>
            </a:extLst>
          </p:cNvPr>
          <p:cNvSpPr txBox="1"/>
          <p:nvPr/>
        </p:nvSpPr>
        <p:spPr>
          <a:xfrm>
            <a:off x="8113487" y="6344584"/>
            <a:ext cx="4078513" cy="369332"/>
          </a:xfrm>
          <a:prstGeom prst="rect">
            <a:avLst/>
          </a:prstGeom>
          <a:noFill/>
        </p:spPr>
        <p:txBody>
          <a:bodyPr wrap="square">
            <a:spAutoFit/>
          </a:bodyPr>
          <a:lstStyle/>
          <a:p>
            <a:r>
              <a:rPr lang="en-GB" dirty="0">
                <a:hlinkClick r:id="rId4"/>
              </a:rPr>
              <a:t>https://psyteachr.github.io/ug2-practical</a:t>
            </a:r>
            <a:endParaRPr lang="en-GB" dirty="0"/>
          </a:p>
        </p:txBody>
      </p:sp>
      <p:sp>
        <p:nvSpPr>
          <p:cNvPr id="8" name="TextBox 7">
            <a:extLst>
              <a:ext uri="{FF2B5EF4-FFF2-40B4-BE49-F238E27FC236}">
                <a16:creationId xmlns:a16="http://schemas.microsoft.com/office/drawing/2014/main" id="{6450B145-C21C-47D7-A748-30362322A58B}"/>
              </a:ext>
            </a:extLst>
          </p:cNvPr>
          <p:cNvSpPr txBox="1"/>
          <p:nvPr/>
        </p:nvSpPr>
        <p:spPr>
          <a:xfrm>
            <a:off x="8113487" y="4097815"/>
            <a:ext cx="3817883" cy="2246769"/>
          </a:xfrm>
          <a:prstGeom prst="rect">
            <a:avLst/>
          </a:prstGeom>
          <a:noFill/>
        </p:spPr>
        <p:txBody>
          <a:bodyPr wrap="square" rtlCol="0">
            <a:spAutoFit/>
          </a:bodyPr>
          <a:lstStyle/>
          <a:p>
            <a:pPr marL="342900" indent="-342900">
              <a:buFont typeface="Arial" panose="020B0604020202020204" pitchFamily="34" charset="0"/>
              <a:buChar char="•"/>
            </a:pPr>
            <a:r>
              <a:rPr lang="en-GB" sz="2000" b="1" dirty="0"/>
              <a:t>Increase complexity and reduce hints as chapters progress</a:t>
            </a:r>
          </a:p>
          <a:p>
            <a:pPr marL="342900" indent="-342900">
              <a:buFont typeface="Arial" panose="020B0604020202020204" pitchFamily="34" charset="0"/>
              <a:buChar char="•"/>
            </a:pPr>
            <a:r>
              <a:rPr lang="en-GB" sz="2000" b="1" dirty="0"/>
              <a:t>Solutions are at the end of each chapter to allow people to check themselves and to move on</a:t>
            </a:r>
          </a:p>
        </p:txBody>
      </p:sp>
    </p:spTree>
    <p:extLst>
      <p:ext uri="{BB962C8B-B14F-4D97-AF65-F5344CB8AC3E}">
        <p14:creationId xmlns:p14="http://schemas.microsoft.com/office/powerpoint/2010/main" val="335368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5529016-9D91-4E6D-B3E7-304E4CDCE3E0}"/>
              </a:ext>
            </a:extLst>
          </p:cNvPr>
          <p:cNvGraphicFramePr>
            <a:graphicFrameLocks noGrp="1"/>
          </p:cNvGraphicFramePr>
          <p:nvPr>
            <p:extLst>
              <p:ext uri="{D42A27DB-BD31-4B8C-83A1-F6EECF244321}">
                <p14:modId xmlns:p14="http://schemas.microsoft.com/office/powerpoint/2010/main" val="3252795431"/>
              </p:ext>
            </p:extLst>
          </p:nvPr>
        </p:nvGraphicFramePr>
        <p:xfrm>
          <a:off x="333829" y="1963420"/>
          <a:ext cx="11727542" cy="2931160"/>
        </p:xfrm>
        <a:graphic>
          <a:graphicData uri="http://schemas.openxmlformats.org/drawingml/2006/table">
            <a:tbl>
              <a:tblPr firstRow="1" bandRow="1">
                <a:tableStyleId>{2D5ABB26-0587-4C30-8999-92F81FD0307C}</a:tableStyleId>
              </a:tblPr>
              <a:tblGrid>
                <a:gridCol w="595085">
                  <a:extLst>
                    <a:ext uri="{9D8B030D-6E8A-4147-A177-3AD203B41FA5}">
                      <a16:colId xmlns:a16="http://schemas.microsoft.com/office/drawing/2014/main" val="2068229027"/>
                    </a:ext>
                  </a:extLst>
                </a:gridCol>
                <a:gridCol w="5636986">
                  <a:extLst>
                    <a:ext uri="{9D8B030D-6E8A-4147-A177-3AD203B41FA5}">
                      <a16:colId xmlns:a16="http://schemas.microsoft.com/office/drawing/2014/main" val="3065556428"/>
                    </a:ext>
                  </a:extLst>
                </a:gridCol>
                <a:gridCol w="1206500">
                  <a:extLst>
                    <a:ext uri="{9D8B030D-6E8A-4147-A177-3AD203B41FA5}">
                      <a16:colId xmlns:a16="http://schemas.microsoft.com/office/drawing/2014/main" val="3910393132"/>
                    </a:ext>
                  </a:extLst>
                </a:gridCol>
                <a:gridCol w="4288971">
                  <a:extLst>
                    <a:ext uri="{9D8B030D-6E8A-4147-A177-3AD203B41FA5}">
                      <a16:colId xmlns:a16="http://schemas.microsoft.com/office/drawing/2014/main" val="1163855439"/>
                    </a:ext>
                  </a:extLst>
                </a:gridCol>
              </a:tblGrid>
              <a:tr h="370840">
                <a:tc>
                  <a:txBody>
                    <a:bodyPr/>
                    <a:lstStyle/>
                    <a:p>
                      <a:pPr algn="ctr"/>
                      <a:r>
                        <a:rPr lang="en-GB" b="1" dirty="0"/>
                        <a:t>Year</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GB" b="1" dirty="0"/>
                        <a:t>Topics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GB" b="1"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GB" b="1" dirty="0"/>
                        <a:t>College/Additional Subjects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435474"/>
                  </a:ext>
                </a:extLst>
              </a:tr>
              <a:tr h="370840">
                <a:tc>
                  <a:txBody>
                    <a:bodyPr/>
                    <a:lstStyle/>
                    <a:p>
                      <a:r>
                        <a:rPr lang="en-GB"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t>IDE, Coding, data wrangling, visualisation, probability, descriptives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t>~500-600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GB" b="0" dirty="0"/>
                        <a:t>Psychology + College Specific Modules:</a:t>
                      </a:r>
                    </a:p>
                    <a:p>
                      <a:pPr marL="285750" indent="-285750">
                        <a:buFont typeface="Arial" panose="020B0604020202020204" pitchFamily="34" charset="0"/>
                        <a:buChar char="•"/>
                      </a:pPr>
                      <a:r>
                        <a:rPr lang="en-GB" b="1" dirty="0"/>
                        <a:t>Arts: </a:t>
                      </a:r>
                      <a:r>
                        <a:rPr lang="en-GB" dirty="0"/>
                        <a:t>English/History/Languages/etc</a:t>
                      </a:r>
                    </a:p>
                    <a:p>
                      <a:pPr marL="285750" indent="-285750">
                        <a:buFont typeface="Arial" panose="020B0604020202020204" pitchFamily="34" charset="0"/>
                        <a:buChar char="•"/>
                      </a:pPr>
                      <a:r>
                        <a:rPr lang="en-GB" b="1" dirty="0"/>
                        <a:t>Social Science: </a:t>
                      </a:r>
                      <a:r>
                        <a:rPr lang="en-GB" dirty="0"/>
                        <a:t>Business/Sociology/etc</a:t>
                      </a:r>
                    </a:p>
                    <a:p>
                      <a:pPr marL="285750" indent="-285750">
                        <a:buFont typeface="Arial" panose="020B0604020202020204" pitchFamily="34" charset="0"/>
                        <a:buChar char="•"/>
                      </a:pPr>
                      <a:r>
                        <a:rPr lang="en-GB" b="1" dirty="0"/>
                        <a:t>Science: </a:t>
                      </a:r>
                      <a:r>
                        <a:rPr lang="en-GB" dirty="0"/>
                        <a:t>Biology/Chemistry/Computing</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516957"/>
                  </a:ext>
                </a:extLst>
              </a:tr>
              <a:tr h="370840">
                <a:tc>
                  <a:txBody>
                    <a:bodyPr/>
                    <a:lstStyle/>
                    <a:p>
                      <a:r>
                        <a:rPr lang="en-GB" dirty="0"/>
                        <a:t>2</a:t>
                      </a:r>
                    </a:p>
                  </a:txBody>
                  <a:tcPr>
                    <a:lnR w="12700" cap="flat" cmpd="sng" algn="ctr">
                      <a:solidFill>
                        <a:schemeClr val="tx1"/>
                      </a:solidFill>
                      <a:prstDash val="solid"/>
                      <a:round/>
                      <a:headEnd type="none" w="med" len="med"/>
                      <a:tailEnd type="none" w="med" len="med"/>
                    </a:lnR>
                  </a:tcPr>
                </a:tc>
                <a:tc>
                  <a:txBody>
                    <a:bodyPr/>
                    <a:lstStyle/>
                    <a:p>
                      <a:pPr algn="ctr"/>
                      <a:r>
                        <a:rPr lang="en-GB" dirty="0"/>
                        <a:t>Recap L1 skills, simulate data, power, inferentials (correlations, regressions, t-tests), the GLM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dirty="0"/>
                    </a:p>
                  </a:txBody>
                  <a:tcPr/>
                </a:tc>
                <a:extLst>
                  <a:ext uri="{0D108BD9-81ED-4DB2-BD59-A6C34878D82A}">
                    <a16:rowId xmlns:a16="http://schemas.microsoft.com/office/drawing/2014/main" val="3991958858"/>
                  </a:ext>
                </a:extLst>
              </a:tr>
              <a:tr h="370840">
                <a:tc>
                  <a:txBody>
                    <a:bodyPr/>
                    <a:lstStyle/>
                    <a:p>
                      <a:r>
                        <a:rPr lang="en-GB" dirty="0"/>
                        <a:t>3</a:t>
                      </a:r>
                    </a:p>
                  </a:txBody>
                  <a:tcPr>
                    <a:lnR w="12700" cap="flat" cmpd="sng" algn="ctr">
                      <a:solidFill>
                        <a:schemeClr val="tx1"/>
                      </a:solidFill>
                      <a:prstDash val="solid"/>
                      <a:round/>
                      <a:headEnd type="none" w="med" len="med"/>
                      <a:tailEnd type="none" w="med" len="med"/>
                    </a:lnR>
                  </a:tcPr>
                </a:tc>
                <a:tc>
                  <a:txBody>
                    <a:bodyPr/>
                    <a:lstStyle/>
                    <a:p>
                      <a:pPr algn="ctr"/>
                      <a:r>
                        <a:rPr lang="en-GB" dirty="0"/>
                        <a:t>Simulation based approach to mixed-effects models, psychometric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pPr algn="ctr"/>
                      <a:r>
                        <a:rPr lang="en-GB" dirty="0"/>
                        <a:t>~150-200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GB" dirty="0"/>
                        <a:t>Various modules related to Psychology</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4750425"/>
                  </a:ext>
                </a:extLst>
              </a:tr>
              <a:tr h="370840">
                <a:tc>
                  <a:txBody>
                    <a:bodyPr/>
                    <a:lstStyle/>
                    <a:p>
                      <a:r>
                        <a:rPr lang="en-GB" dirty="0"/>
                        <a:t>4</a:t>
                      </a:r>
                    </a:p>
                  </a:txBody>
                  <a:tcPr>
                    <a:lnR w="12700" cap="flat" cmpd="sng" algn="ctr">
                      <a:solidFill>
                        <a:schemeClr val="tx1"/>
                      </a:solidFill>
                      <a:prstDash val="solid"/>
                      <a:round/>
                      <a:headEnd type="none" w="med" len="med"/>
                      <a:tailEnd type="none" w="med" len="med"/>
                    </a:lnR>
                  </a:tcPr>
                </a:tc>
                <a:tc>
                  <a:txBody>
                    <a:bodyPr/>
                    <a:lstStyle/>
                    <a:p>
                      <a:pPr algn="ctr"/>
                      <a:r>
                        <a:rPr lang="en-GB" dirty="0"/>
                        <a:t>Advanced topics such as factor analysis, bootstrapping and permutation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GB" dirty="0"/>
                    </a:p>
                  </a:txBody>
                  <a:tcPr/>
                </a:tc>
                <a:tc vMerge="1">
                  <a:txBody>
                    <a:bodyPr/>
                    <a:lstStyle/>
                    <a:p>
                      <a:endParaRPr lang="en-GB" dirty="0"/>
                    </a:p>
                  </a:txBody>
                  <a:tcPr/>
                </a:tc>
                <a:extLst>
                  <a:ext uri="{0D108BD9-81ED-4DB2-BD59-A6C34878D82A}">
                    <a16:rowId xmlns:a16="http://schemas.microsoft.com/office/drawing/2014/main" val="3856483635"/>
                  </a:ext>
                </a:extLst>
              </a:tr>
            </a:tbl>
          </a:graphicData>
        </a:graphic>
      </p:graphicFrame>
      <p:pic>
        <p:nvPicPr>
          <p:cNvPr id="4" name="Picture 3" descr="A picture containing shape&#10;&#10;Description automatically generated">
            <a:extLst>
              <a:ext uri="{FF2B5EF4-FFF2-40B4-BE49-F238E27FC236}">
                <a16:creationId xmlns:a16="http://schemas.microsoft.com/office/drawing/2014/main" id="{DB59F3E4-0245-44C8-9B94-088E1B49F371}"/>
              </a:ext>
            </a:extLst>
          </p:cNvPr>
          <p:cNvPicPr>
            <a:picLocks noChangeAspect="1"/>
          </p:cNvPicPr>
          <p:nvPr/>
        </p:nvPicPr>
        <p:blipFill rotWithShape="1">
          <a:blip r:embed="rId2">
            <a:extLst>
              <a:ext uri="{28A0092B-C50C-407E-A947-70E740481C1C}">
                <a14:useLocalDpi xmlns:a14="http://schemas.microsoft.com/office/drawing/2010/main" val="0"/>
              </a:ext>
            </a:extLst>
          </a:blip>
          <a:srcRect t="46772" r="49201" b="15246"/>
          <a:stretch/>
        </p:blipFill>
        <p:spPr>
          <a:xfrm>
            <a:off x="4819313" y="804065"/>
            <a:ext cx="2756574" cy="1159355"/>
          </a:xfrm>
          <a:prstGeom prst="rect">
            <a:avLst/>
          </a:prstGeom>
        </p:spPr>
      </p:pic>
      <p:sp>
        <p:nvSpPr>
          <p:cNvPr id="8" name="TextBox 7">
            <a:extLst>
              <a:ext uri="{FF2B5EF4-FFF2-40B4-BE49-F238E27FC236}">
                <a16:creationId xmlns:a16="http://schemas.microsoft.com/office/drawing/2014/main" id="{D0C54727-175B-4982-B935-282D9EF44013}"/>
              </a:ext>
            </a:extLst>
          </p:cNvPr>
          <p:cNvSpPr txBox="1"/>
          <p:nvPr/>
        </p:nvSpPr>
        <p:spPr>
          <a:xfrm>
            <a:off x="610981" y="5453770"/>
            <a:ext cx="11361490" cy="1200329"/>
          </a:xfrm>
          <a:prstGeom prst="rect">
            <a:avLst/>
          </a:prstGeom>
          <a:noFill/>
        </p:spPr>
        <p:txBody>
          <a:bodyPr wrap="square">
            <a:spAutoFit/>
          </a:bodyPr>
          <a:lstStyle/>
          <a:p>
            <a:pPr marL="342900" indent="-342900">
              <a:buFont typeface="Arial" panose="020B0604020202020204" pitchFamily="34" charset="0"/>
              <a:buChar char="•"/>
            </a:pPr>
            <a:r>
              <a:rPr lang="en-GB" sz="2400" b="1" dirty="0">
                <a:cs typeface="Arial" panose="020B0604020202020204" pitchFamily="34" charset="0"/>
              </a:rPr>
              <a:t>Build the skills as you go with focus on becoming confident and competent</a:t>
            </a:r>
          </a:p>
          <a:p>
            <a:pPr marL="342900" indent="-342900">
              <a:buFont typeface="Arial" panose="020B0604020202020204" pitchFamily="34" charset="0"/>
              <a:buChar char="•"/>
            </a:pPr>
            <a:r>
              <a:rPr lang="en-GB" sz="2400" b="1" dirty="0">
                <a:cs typeface="Arial" panose="020B0604020202020204" pitchFamily="34" charset="0"/>
              </a:rPr>
              <a:t>Build a solid foundation in key skills (wrangle, visualise) before moving on to analyses</a:t>
            </a:r>
          </a:p>
          <a:p>
            <a:pPr marL="342900" indent="-342900">
              <a:buFont typeface="Arial" panose="020B0604020202020204" pitchFamily="34" charset="0"/>
              <a:buChar char="•"/>
            </a:pPr>
            <a:r>
              <a:rPr lang="en-GB" sz="2400" b="1" dirty="0">
                <a:cs typeface="Arial" panose="020B0604020202020204" pitchFamily="34" charset="0"/>
              </a:rPr>
              <a:t>It is ok to slow it down. You do not have to teach everything; teach a few things well</a:t>
            </a:r>
          </a:p>
        </p:txBody>
      </p:sp>
    </p:spTree>
    <p:extLst>
      <p:ext uri="{BB962C8B-B14F-4D97-AF65-F5344CB8AC3E}">
        <p14:creationId xmlns:p14="http://schemas.microsoft.com/office/powerpoint/2010/main" val="334487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8CBFA961-7800-4DC1-B648-67846BFED4C6}"/>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46565" r="33117" b="15247"/>
          <a:stretch/>
        </p:blipFill>
        <p:spPr>
          <a:xfrm>
            <a:off x="1146628" y="649912"/>
            <a:ext cx="1509486" cy="1920596"/>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D27831F5-B7F7-4D9C-A4C1-4654F4956903}"/>
              </a:ext>
            </a:extLst>
          </p:cNvPr>
          <p:cNvPicPr>
            <a:picLocks noChangeAspect="1"/>
          </p:cNvPicPr>
          <p:nvPr/>
        </p:nvPicPr>
        <p:blipFill rotWithShape="1">
          <a:blip r:embed="rId2">
            <a:extLst>
              <a:ext uri="{28A0092B-C50C-407E-A947-70E740481C1C}">
                <a14:useLocalDpi xmlns:a14="http://schemas.microsoft.com/office/drawing/2010/main" val="0"/>
              </a:ext>
            </a:extLst>
          </a:blip>
          <a:srcRect l="66646" t="47584" r="16958" b="15246"/>
          <a:stretch/>
        </p:blipFill>
        <p:spPr>
          <a:xfrm>
            <a:off x="1146628" y="3661711"/>
            <a:ext cx="1465943" cy="1869384"/>
          </a:xfrm>
          <a:prstGeom prst="rect">
            <a:avLst/>
          </a:prstGeom>
        </p:spPr>
      </p:pic>
      <p:sp>
        <p:nvSpPr>
          <p:cNvPr id="10" name="TextBox 9">
            <a:extLst>
              <a:ext uri="{FF2B5EF4-FFF2-40B4-BE49-F238E27FC236}">
                <a16:creationId xmlns:a16="http://schemas.microsoft.com/office/drawing/2014/main" id="{C6C0AE1D-EE50-4756-8F81-38727BAF80DA}"/>
              </a:ext>
            </a:extLst>
          </p:cNvPr>
          <p:cNvSpPr txBox="1"/>
          <p:nvPr/>
        </p:nvSpPr>
        <p:spPr>
          <a:xfrm>
            <a:off x="3033485" y="3257575"/>
            <a:ext cx="8904515" cy="2677656"/>
          </a:xfrm>
          <a:prstGeom prst="rect">
            <a:avLst/>
          </a:prstGeom>
          <a:noFill/>
        </p:spPr>
        <p:txBody>
          <a:bodyPr wrap="square">
            <a:spAutoFit/>
          </a:bodyPr>
          <a:lstStyle/>
          <a:p>
            <a:pPr marL="285750" indent="-285750">
              <a:buFont typeface="Arial" panose="020B0604020202020204" pitchFamily="34" charset="0"/>
              <a:buChar char="•"/>
            </a:pPr>
            <a:r>
              <a:rPr lang="en-GB" sz="2400" dirty="0"/>
              <a:t>10 week course; N = ~ 60</a:t>
            </a:r>
          </a:p>
          <a:p>
            <a:pPr marL="285750" indent="-285750">
              <a:buFont typeface="Arial" panose="020B0604020202020204" pitchFamily="34" charset="0"/>
              <a:buChar char="•"/>
            </a:pPr>
            <a:r>
              <a:rPr lang="en-GB" sz="2400" dirty="0"/>
              <a:t>Diverse graduate skill sets from undergrad psych and neuroscience degrees &amp; plan to do a PhD.</a:t>
            </a:r>
          </a:p>
          <a:p>
            <a:pPr marL="285750" indent="-285750">
              <a:buFont typeface="Arial" panose="020B0604020202020204" pitchFamily="34" charset="0"/>
              <a:buChar char="•"/>
            </a:pPr>
            <a:r>
              <a:rPr lang="en-GB" sz="2400" dirty="0"/>
              <a:t>Some have data skills, many have research methods and stats knowledge, many don’t have any of this</a:t>
            </a:r>
          </a:p>
          <a:p>
            <a:pPr marL="285750" indent="-285750">
              <a:buFont typeface="Arial" panose="020B0604020202020204" pitchFamily="34" charset="0"/>
              <a:buChar char="•"/>
            </a:pPr>
            <a:r>
              <a:rPr lang="en-GB" sz="2400" dirty="0"/>
              <a:t>20 hours of Data skills that prepare students for advanced stats course</a:t>
            </a:r>
          </a:p>
        </p:txBody>
      </p:sp>
      <p:sp>
        <p:nvSpPr>
          <p:cNvPr id="14" name="TextBox 13">
            <a:extLst>
              <a:ext uri="{FF2B5EF4-FFF2-40B4-BE49-F238E27FC236}">
                <a16:creationId xmlns:a16="http://schemas.microsoft.com/office/drawing/2014/main" id="{A88FD9CC-6321-4AB3-ADCA-3E235F97AB0F}"/>
              </a:ext>
            </a:extLst>
          </p:cNvPr>
          <p:cNvSpPr txBox="1"/>
          <p:nvPr/>
        </p:nvSpPr>
        <p:spPr>
          <a:xfrm>
            <a:off x="3135085" y="744498"/>
            <a:ext cx="8193315" cy="1938992"/>
          </a:xfrm>
          <a:prstGeom prst="rect">
            <a:avLst/>
          </a:prstGeom>
          <a:noFill/>
        </p:spPr>
        <p:txBody>
          <a:bodyPr wrap="square">
            <a:spAutoFit/>
          </a:bodyPr>
          <a:lstStyle/>
          <a:p>
            <a:pPr marL="285750" indent="-285750">
              <a:buFont typeface="Arial" panose="020B0604020202020204" pitchFamily="34" charset="0"/>
              <a:buChar char="•"/>
            </a:pPr>
            <a:r>
              <a:rPr lang="en-GB" sz="2400" dirty="0"/>
              <a:t>One year course; N = ~200</a:t>
            </a:r>
          </a:p>
          <a:p>
            <a:pPr marL="285750" indent="-285750">
              <a:buFont typeface="Arial" panose="020B0604020202020204" pitchFamily="34" charset="0"/>
              <a:buChar char="•"/>
            </a:pPr>
            <a:r>
              <a:rPr lang="en-GB" sz="2400" dirty="0"/>
              <a:t>Diverse graduate skill sets within cohort from degrees in arts to science with varying goals</a:t>
            </a:r>
          </a:p>
          <a:p>
            <a:pPr marL="285750" indent="-285750">
              <a:buFont typeface="Arial" panose="020B0604020202020204" pitchFamily="34" charset="0"/>
              <a:buChar char="•"/>
            </a:pPr>
            <a:r>
              <a:rPr lang="en-GB" sz="2400" dirty="0"/>
              <a:t>Very few have data skills or research methods background</a:t>
            </a:r>
          </a:p>
          <a:p>
            <a:pPr marL="285750" indent="-285750">
              <a:buFont typeface="Arial" panose="020B0604020202020204" pitchFamily="34" charset="0"/>
              <a:buChar char="•"/>
            </a:pPr>
            <a:r>
              <a:rPr lang="en-GB" sz="2400" dirty="0"/>
              <a:t>About 30 hours to learn methods, stats and communication</a:t>
            </a:r>
          </a:p>
        </p:txBody>
      </p:sp>
      <p:sp>
        <p:nvSpPr>
          <p:cNvPr id="16" name="TextBox 15">
            <a:extLst>
              <a:ext uri="{FF2B5EF4-FFF2-40B4-BE49-F238E27FC236}">
                <a16:creationId xmlns:a16="http://schemas.microsoft.com/office/drawing/2014/main" id="{D7C6310A-AEB7-4513-81E0-5562F2859ED3}"/>
              </a:ext>
            </a:extLst>
          </p:cNvPr>
          <p:cNvSpPr txBox="1"/>
          <p:nvPr/>
        </p:nvSpPr>
        <p:spPr>
          <a:xfrm>
            <a:off x="1582057" y="6027003"/>
            <a:ext cx="9361714" cy="830997"/>
          </a:xfrm>
          <a:prstGeom prst="rect">
            <a:avLst/>
          </a:prstGeom>
          <a:noFill/>
        </p:spPr>
        <p:txBody>
          <a:bodyPr wrap="square">
            <a:spAutoFit/>
          </a:bodyPr>
          <a:lstStyle/>
          <a:p>
            <a:pPr algn="ctr"/>
            <a:r>
              <a:rPr lang="en-GB" sz="2400" b="1" dirty="0">
                <a:cs typeface="Arial" panose="020B0604020202020204" pitchFamily="34" charset="0"/>
              </a:rPr>
              <a:t>Regardless of duration of course what is fundamental is that you teach the knowledge and skills you want your students to gain in your course</a:t>
            </a:r>
          </a:p>
        </p:txBody>
      </p:sp>
    </p:spTree>
    <p:extLst>
      <p:ext uri="{BB962C8B-B14F-4D97-AF65-F5344CB8AC3E}">
        <p14:creationId xmlns:p14="http://schemas.microsoft.com/office/powerpoint/2010/main" val="17978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9CF0FA-9238-4722-BF6F-FE935EB28C8D}"/>
              </a:ext>
            </a:extLst>
          </p:cNvPr>
          <p:cNvPicPr>
            <a:picLocks noChangeAspect="1"/>
          </p:cNvPicPr>
          <p:nvPr/>
        </p:nvPicPr>
        <p:blipFill>
          <a:blip r:embed="rId2"/>
          <a:stretch>
            <a:fillRect/>
          </a:stretch>
        </p:blipFill>
        <p:spPr>
          <a:xfrm>
            <a:off x="293349" y="1113064"/>
            <a:ext cx="8403345" cy="5316766"/>
          </a:xfrm>
          <a:prstGeom prst="rect">
            <a:avLst/>
          </a:prstGeom>
        </p:spPr>
      </p:pic>
      <p:sp>
        <p:nvSpPr>
          <p:cNvPr id="8" name="TextBox 7">
            <a:extLst>
              <a:ext uri="{FF2B5EF4-FFF2-40B4-BE49-F238E27FC236}">
                <a16:creationId xmlns:a16="http://schemas.microsoft.com/office/drawing/2014/main" id="{FFD27B23-C0E5-4057-B18B-94563414B6D5}"/>
              </a:ext>
            </a:extLst>
          </p:cNvPr>
          <p:cNvSpPr txBox="1"/>
          <p:nvPr/>
        </p:nvSpPr>
        <p:spPr>
          <a:xfrm>
            <a:off x="8949872" y="4142014"/>
            <a:ext cx="3242128" cy="2246769"/>
          </a:xfrm>
          <a:prstGeom prst="rect">
            <a:avLst/>
          </a:prstGeom>
          <a:noFill/>
        </p:spPr>
        <p:txBody>
          <a:bodyPr wrap="square" rtlCol="0">
            <a:spAutoFit/>
          </a:bodyPr>
          <a:lstStyle/>
          <a:p>
            <a:r>
              <a:rPr lang="en-GB" sz="2000" b="1" dirty="0"/>
              <a:t>Regular assignments in </a:t>
            </a:r>
            <a:r>
              <a:rPr lang="en-GB" sz="2000" b="1" dirty="0" err="1"/>
              <a:t>RMarkdown</a:t>
            </a:r>
            <a:r>
              <a:rPr lang="en-GB" sz="2000" b="1" dirty="0"/>
              <a:t> that tests the knowledge and skills, building complexity week on week, with strong notion of the code must be </a:t>
            </a:r>
            <a:r>
              <a:rPr lang="en-GB" sz="2000" b="1" dirty="0" err="1"/>
              <a:t>reproducibile</a:t>
            </a:r>
            <a:r>
              <a:rPr lang="en-GB" sz="2000" b="1" dirty="0"/>
              <a:t>.</a:t>
            </a:r>
          </a:p>
        </p:txBody>
      </p:sp>
    </p:spTree>
    <p:extLst>
      <p:ext uri="{BB962C8B-B14F-4D97-AF65-F5344CB8AC3E}">
        <p14:creationId xmlns:p14="http://schemas.microsoft.com/office/powerpoint/2010/main" val="3653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0923"/>
          <a:stretch/>
        </p:blipFill>
        <p:spPr>
          <a:xfrm>
            <a:off x="0" y="102037"/>
            <a:ext cx="8026400" cy="3533775"/>
          </a:xfrm>
          <a:prstGeom prst="rect">
            <a:avLst/>
          </a:prstGeom>
        </p:spPr>
      </p:pic>
      <p:pic>
        <p:nvPicPr>
          <p:cNvPr id="5" name="Picture 4"/>
          <p:cNvPicPr>
            <a:picLocks noChangeAspect="1"/>
          </p:cNvPicPr>
          <p:nvPr/>
        </p:nvPicPr>
        <p:blipFill>
          <a:blip r:embed="rId4"/>
          <a:stretch>
            <a:fillRect/>
          </a:stretch>
        </p:blipFill>
        <p:spPr>
          <a:xfrm>
            <a:off x="107628" y="3665007"/>
            <a:ext cx="7823026" cy="2504041"/>
          </a:xfrm>
          <a:prstGeom prst="rect">
            <a:avLst/>
          </a:prstGeom>
        </p:spPr>
      </p:pic>
      <p:sp>
        <p:nvSpPr>
          <p:cNvPr id="6" name="Rectangle 5"/>
          <p:cNvSpPr/>
          <p:nvPr/>
        </p:nvSpPr>
        <p:spPr>
          <a:xfrm>
            <a:off x="8961284" y="3322893"/>
            <a:ext cx="2679700" cy="923330"/>
          </a:xfrm>
          <a:prstGeom prst="rect">
            <a:avLst/>
          </a:prstGeom>
        </p:spPr>
        <p:txBody>
          <a:bodyPr wrap="square">
            <a:spAutoFit/>
          </a:bodyPr>
          <a:lstStyle/>
          <a:p>
            <a:r>
              <a:rPr lang="en-GB" b="1" dirty="0">
                <a:hlinkClick r:id="rId5"/>
              </a:rPr>
              <a:t>http://science.sciencemag.org/content/349/6251/aac4716.full.pdf+html</a:t>
            </a:r>
            <a:endParaRPr lang="en-GB" b="1" dirty="0"/>
          </a:p>
        </p:txBody>
      </p:sp>
      <p:graphicFrame>
        <p:nvGraphicFramePr>
          <p:cNvPr id="2" name="Table 2">
            <a:extLst>
              <a:ext uri="{FF2B5EF4-FFF2-40B4-BE49-F238E27FC236}">
                <a16:creationId xmlns:a16="http://schemas.microsoft.com/office/drawing/2014/main" id="{AA76F5E4-C9D7-4904-9D36-6AAF5DA984A1}"/>
              </a:ext>
            </a:extLst>
          </p:cNvPr>
          <p:cNvGraphicFramePr>
            <a:graphicFrameLocks noGrp="1"/>
          </p:cNvGraphicFramePr>
          <p:nvPr/>
        </p:nvGraphicFramePr>
        <p:xfrm>
          <a:off x="8343900" y="4477398"/>
          <a:ext cx="3638872" cy="1656080"/>
        </p:xfrm>
        <a:graphic>
          <a:graphicData uri="http://schemas.openxmlformats.org/drawingml/2006/table">
            <a:tbl>
              <a:tblPr firstRow="1" bandRow="1">
                <a:tableStyleId>{5C22544A-7EE6-4342-B048-85BDC9FD1C3A}</a:tableStyleId>
              </a:tblPr>
              <a:tblGrid>
                <a:gridCol w="3638872">
                  <a:extLst>
                    <a:ext uri="{9D8B030D-6E8A-4147-A177-3AD203B41FA5}">
                      <a16:colId xmlns:a16="http://schemas.microsoft.com/office/drawing/2014/main" val="1043286231"/>
                    </a:ext>
                  </a:extLst>
                </a:gridCol>
              </a:tblGrid>
              <a:tr h="370840">
                <a:tc>
                  <a:txBody>
                    <a:bodyPr/>
                    <a:lstStyle/>
                    <a:p>
                      <a:pPr algn="ctr"/>
                      <a:r>
                        <a:rPr lang="en-GB" dirty="0"/>
                        <a:t>100 Published Papers Reviewed</a:t>
                      </a:r>
                    </a:p>
                  </a:txBody>
                  <a:tcPr/>
                </a:tc>
                <a:extLst>
                  <a:ext uri="{0D108BD9-81ED-4DB2-BD59-A6C34878D82A}">
                    <a16:rowId xmlns:a16="http://schemas.microsoft.com/office/drawing/2014/main" val="2467130069"/>
                  </a:ext>
                </a:extLst>
              </a:tr>
              <a:tr h="370840">
                <a:tc>
                  <a:txBody>
                    <a:bodyPr/>
                    <a:lstStyle/>
                    <a:p>
                      <a:pPr algn="ctr"/>
                      <a:r>
                        <a:rPr lang="en-GB" dirty="0"/>
                        <a:t>36% replicated original finding</a:t>
                      </a:r>
                    </a:p>
                  </a:txBody>
                  <a:tcPr/>
                </a:tc>
                <a:extLst>
                  <a:ext uri="{0D108BD9-81ED-4DB2-BD59-A6C34878D82A}">
                    <a16:rowId xmlns:a16="http://schemas.microsoft.com/office/drawing/2014/main" val="3880316145"/>
                  </a:ext>
                </a:extLst>
              </a:tr>
              <a:tr h="370840">
                <a:tc>
                  <a:txBody>
                    <a:bodyPr/>
                    <a:lstStyle/>
                    <a:p>
                      <a:pPr algn="ctr"/>
                      <a:r>
                        <a:rPr lang="en-GB" dirty="0"/>
                        <a:t>64% found no effect, a weaker effect, or the opposite effect to the original finding.</a:t>
                      </a:r>
                    </a:p>
                  </a:txBody>
                  <a:tcPr/>
                </a:tc>
                <a:extLst>
                  <a:ext uri="{0D108BD9-81ED-4DB2-BD59-A6C34878D82A}">
                    <a16:rowId xmlns:a16="http://schemas.microsoft.com/office/drawing/2014/main" val="2654069398"/>
                  </a:ext>
                </a:extLst>
              </a:tr>
            </a:tbl>
          </a:graphicData>
        </a:graphic>
      </p:graphicFrame>
      <p:cxnSp>
        <p:nvCxnSpPr>
          <p:cNvPr id="11" name="Straight Connector 10">
            <a:extLst>
              <a:ext uri="{FF2B5EF4-FFF2-40B4-BE49-F238E27FC236}">
                <a16:creationId xmlns:a16="http://schemas.microsoft.com/office/drawing/2014/main" id="{D480DC2D-BF25-476F-B811-BA2517F0908E}"/>
              </a:ext>
            </a:extLst>
          </p:cNvPr>
          <p:cNvCxnSpPr/>
          <p:nvPr/>
        </p:nvCxnSpPr>
        <p:spPr>
          <a:xfrm>
            <a:off x="8110379" y="783771"/>
            <a:ext cx="0" cy="5349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924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FE98D-6C80-4AE7-AFFB-DDA1472CF78C}"/>
              </a:ext>
            </a:extLst>
          </p:cNvPr>
          <p:cNvPicPr>
            <a:picLocks noChangeAspect="1"/>
          </p:cNvPicPr>
          <p:nvPr/>
        </p:nvPicPr>
        <p:blipFill>
          <a:blip r:embed="rId2"/>
          <a:stretch>
            <a:fillRect/>
          </a:stretch>
        </p:blipFill>
        <p:spPr>
          <a:xfrm>
            <a:off x="101600" y="329101"/>
            <a:ext cx="8078256" cy="6199797"/>
          </a:xfrm>
          <a:prstGeom prst="rect">
            <a:avLst/>
          </a:prstGeom>
        </p:spPr>
      </p:pic>
      <p:sp>
        <p:nvSpPr>
          <p:cNvPr id="4" name="TextBox 3">
            <a:extLst>
              <a:ext uri="{FF2B5EF4-FFF2-40B4-BE49-F238E27FC236}">
                <a16:creationId xmlns:a16="http://schemas.microsoft.com/office/drawing/2014/main" id="{B3432A6A-B235-4976-97A9-8DEF6CF27D21}"/>
              </a:ext>
            </a:extLst>
          </p:cNvPr>
          <p:cNvSpPr txBox="1"/>
          <p:nvPr/>
        </p:nvSpPr>
        <p:spPr>
          <a:xfrm>
            <a:off x="8281456" y="6159566"/>
            <a:ext cx="3634773" cy="646331"/>
          </a:xfrm>
          <a:prstGeom prst="rect">
            <a:avLst/>
          </a:prstGeom>
          <a:noFill/>
        </p:spPr>
        <p:txBody>
          <a:bodyPr wrap="square">
            <a:spAutoFit/>
          </a:bodyPr>
          <a:lstStyle/>
          <a:p>
            <a:r>
              <a:rPr lang="en-GB" dirty="0">
                <a:hlinkClick r:id="rId3"/>
              </a:rPr>
              <a:t>https://github.com/dalejbarr/assessr</a:t>
            </a:r>
            <a:endParaRPr lang="en-GB" dirty="0"/>
          </a:p>
          <a:p>
            <a:endParaRPr lang="en-GB" dirty="0"/>
          </a:p>
        </p:txBody>
      </p:sp>
      <p:sp>
        <p:nvSpPr>
          <p:cNvPr id="5" name="TextBox 4">
            <a:extLst>
              <a:ext uri="{FF2B5EF4-FFF2-40B4-BE49-F238E27FC236}">
                <a16:creationId xmlns:a16="http://schemas.microsoft.com/office/drawing/2014/main" id="{8C610480-4702-430D-A677-FE721318F472}"/>
              </a:ext>
            </a:extLst>
          </p:cNvPr>
          <p:cNvSpPr txBox="1"/>
          <p:nvPr/>
        </p:nvSpPr>
        <p:spPr>
          <a:xfrm>
            <a:off x="8674101" y="3888014"/>
            <a:ext cx="3242128" cy="1938992"/>
          </a:xfrm>
          <a:prstGeom prst="rect">
            <a:avLst/>
          </a:prstGeom>
          <a:noFill/>
        </p:spPr>
        <p:txBody>
          <a:bodyPr wrap="square" rtlCol="0">
            <a:spAutoFit/>
          </a:bodyPr>
          <a:lstStyle/>
          <a:p>
            <a:r>
              <a:rPr lang="en-GB" sz="2000" b="1" dirty="0"/>
              <a:t>Students get individual as well as generic feedback allowing us to reinforce corrections to common mistakes. </a:t>
            </a:r>
          </a:p>
          <a:p>
            <a:r>
              <a:rPr lang="en-GB" sz="2000" b="1" dirty="0"/>
              <a:t>E.g. Not looking at output.</a:t>
            </a:r>
          </a:p>
        </p:txBody>
      </p:sp>
    </p:spTree>
    <p:extLst>
      <p:ext uri="{BB962C8B-B14F-4D97-AF65-F5344CB8AC3E}">
        <p14:creationId xmlns:p14="http://schemas.microsoft.com/office/powerpoint/2010/main" val="3009038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7ACA9-B456-4245-BA1F-2B0EEC66A492}"/>
              </a:ext>
            </a:extLst>
          </p:cNvPr>
          <p:cNvPicPr>
            <a:picLocks noChangeAspect="1"/>
          </p:cNvPicPr>
          <p:nvPr/>
        </p:nvPicPr>
        <p:blipFill>
          <a:blip r:embed="rId2"/>
          <a:stretch>
            <a:fillRect/>
          </a:stretch>
        </p:blipFill>
        <p:spPr>
          <a:xfrm>
            <a:off x="175410" y="230241"/>
            <a:ext cx="6867525" cy="1352550"/>
          </a:xfrm>
          <a:prstGeom prst="rect">
            <a:avLst/>
          </a:prstGeom>
        </p:spPr>
      </p:pic>
      <p:pic>
        <p:nvPicPr>
          <p:cNvPr id="7" name="Picture 6">
            <a:extLst>
              <a:ext uri="{FF2B5EF4-FFF2-40B4-BE49-F238E27FC236}">
                <a16:creationId xmlns:a16="http://schemas.microsoft.com/office/drawing/2014/main" id="{4E803633-FED9-4538-8554-62B9D2AB76FD}"/>
              </a:ext>
            </a:extLst>
          </p:cNvPr>
          <p:cNvPicPr>
            <a:picLocks noChangeAspect="1"/>
          </p:cNvPicPr>
          <p:nvPr/>
        </p:nvPicPr>
        <p:blipFill>
          <a:blip r:embed="rId3"/>
          <a:stretch>
            <a:fillRect/>
          </a:stretch>
        </p:blipFill>
        <p:spPr>
          <a:xfrm>
            <a:off x="0" y="1637971"/>
            <a:ext cx="8552054" cy="5061420"/>
          </a:xfrm>
          <a:prstGeom prst="rect">
            <a:avLst/>
          </a:prstGeom>
        </p:spPr>
      </p:pic>
      <p:sp>
        <p:nvSpPr>
          <p:cNvPr id="6" name="TextBox 5">
            <a:extLst>
              <a:ext uri="{FF2B5EF4-FFF2-40B4-BE49-F238E27FC236}">
                <a16:creationId xmlns:a16="http://schemas.microsoft.com/office/drawing/2014/main" id="{98F04E47-4CE8-4ADC-A04E-40EF5CE6DE4D}"/>
              </a:ext>
            </a:extLst>
          </p:cNvPr>
          <p:cNvSpPr txBox="1"/>
          <p:nvPr/>
        </p:nvSpPr>
        <p:spPr>
          <a:xfrm>
            <a:off x="8829757" y="3621205"/>
            <a:ext cx="3242128" cy="2862322"/>
          </a:xfrm>
          <a:prstGeom prst="rect">
            <a:avLst/>
          </a:prstGeom>
          <a:noFill/>
        </p:spPr>
        <p:txBody>
          <a:bodyPr wrap="square" rtlCol="0">
            <a:spAutoFit/>
          </a:bodyPr>
          <a:lstStyle/>
          <a:p>
            <a:r>
              <a:rPr lang="en-GB" sz="2000" b="1" dirty="0"/>
              <a:t>Demanding on staff to learn this approach and novel ideas.</a:t>
            </a:r>
          </a:p>
          <a:p>
            <a:pPr marL="342900" indent="-342900">
              <a:buFont typeface="Arial" panose="020B0604020202020204" pitchFamily="34" charset="0"/>
              <a:buChar char="•"/>
            </a:pPr>
            <a:r>
              <a:rPr lang="en-GB" sz="2000" b="1" dirty="0"/>
              <a:t>Integrate where possible to improve uptake</a:t>
            </a:r>
          </a:p>
          <a:p>
            <a:pPr marL="342900" indent="-342900">
              <a:buFont typeface="Arial" panose="020B0604020202020204" pitchFamily="34" charset="0"/>
              <a:buChar char="•"/>
            </a:pPr>
            <a:r>
              <a:rPr lang="en-GB" sz="2000" b="1" dirty="0"/>
              <a:t>Coding skills benefit staff both in terms of own research and admin</a:t>
            </a:r>
          </a:p>
          <a:p>
            <a:pPr marL="342900" indent="-342900">
              <a:buFont typeface="Arial" panose="020B0604020202020204" pitchFamily="34" charset="0"/>
              <a:buChar char="•"/>
            </a:pPr>
            <a:r>
              <a:rPr lang="en-GB" sz="2000" b="1" dirty="0" err="1"/>
              <a:t>markR</a:t>
            </a:r>
            <a:r>
              <a:rPr lang="en-GB" sz="2000" b="1" dirty="0"/>
              <a:t> package</a:t>
            </a:r>
          </a:p>
        </p:txBody>
      </p:sp>
      <p:pic>
        <p:nvPicPr>
          <p:cNvPr id="8" name="Picture 7">
            <a:extLst>
              <a:ext uri="{FF2B5EF4-FFF2-40B4-BE49-F238E27FC236}">
                <a16:creationId xmlns:a16="http://schemas.microsoft.com/office/drawing/2014/main" id="{75424F22-7A0D-41AF-A84C-D853BEA790BD}"/>
              </a:ext>
            </a:extLst>
          </p:cNvPr>
          <p:cNvPicPr>
            <a:picLocks noChangeAspect="1"/>
          </p:cNvPicPr>
          <p:nvPr/>
        </p:nvPicPr>
        <p:blipFill>
          <a:blip r:embed="rId4"/>
          <a:stretch>
            <a:fillRect/>
          </a:stretch>
        </p:blipFill>
        <p:spPr>
          <a:xfrm>
            <a:off x="3333740" y="2524179"/>
            <a:ext cx="5357165" cy="4175212"/>
          </a:xfrm>
          <a:prstGeom prst="rect">
            <a:avLst/>
          </a:prstGeom>
        </p:spPr>
      </p:pic>
      <p:sp>
        <p:nvSpPr>
          <p:cNvPr id="9" name="TextBox 8">
            <a:extLst>
              <a:ext uri="{FF2B5EF4-FFF2-40B4-BE49-F238E27FC236}">
                <a16:creationId xmlns:a16="http://schemas.microsoft.com/office/drawing/2014/main" id="{F01BFD49-BD04-4114-9BEA-D855A86F42C7}"/>
              </a:ext>
            </a:extLst>
          </p:cNvPr>
          <p:cNvSpPr txBox="1"/>
          <p:nvPr/>
        </p:nvSpPr>
        <p:spPr>
          <a:xfrm>
            <a:off x="8661400" y="6479059"/>
            <a:ext cx="6096000" cy="646331"/>
          </a:xfrm>
          <a:prstGeom prst="rect">
            <a:avLst/>
          </a:prstGeom>
          <a:noFill/>
        </p:spPr>
        <p:txBody>
          <a:bodyPr wrap="square">
            <a:spAutoFit/>
          </a:bodyPr>
          <a:lstStyle/>
          <a:p>
            <a:r>
              <a:rPr lang="en-GB" dirty="0">
                <a:hlinkClick r:id="rId5"/>
              </a:rPr>
              <a:t>https://debruine.github.io/markr2/</a:t>
            </a:r>
            <a:endParaRPr lang="en-GB" dirty="0"/>
          </a:p>
          <a:p>
            <a:endParaRPr lang="en-GB" dirty="0"/>
          </a:p>
        </p:txBody>
      </p:sp>
    </p:spTree>
    <p:extLst>
      <p:ext uri="{BB962C8B-B14F-4D97-AF65-F5344CB8AC3E}">
        <p14:creationId xmlns:p14="http://schemas.microsoft.com/office/powerpoint/2010/main" val="3954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696D2-8DE6-468A-8080-CC2E673969BC}"/>
              </a:ext>
            </a:extLst>
          </p:cNvPr>
          <p:cNvPicPr>
            <a:picLocks noChangeAspect="1"/>
          </p:cNvPicPr>
          <p:nvPr/>
        </p:nvPicPr>
        <p:blipFill>
          <a:blip r:embed="rId3"/>
          <a:stretch>
            <a:fillRect/>
          </a:stretch>
        </p:blipFill>
        <p:spPr>
          <a:xfrm>
            <a:off x="569201" y="349753"/>
            <a:ext cx="5817832" cy="1611697"/>
          </a:xfrm>
          <a:prstGeom prst="rect">
            <a:avLst/>
          </a:prstGeom>
        </p:spPr>
      </p:pic>
      <p:pic>
        <p:nvPicPr>
          <p:cNvPr id="10" name="Picture 9">
            <a:extLst>
              <a:ext uri="{FF2B5EF4-FFF2-40B4-BE49-F238E27FC236}">
                <a16:creationId xmlns:a16="http://schemas.microsoft.com/office/drawing/2014/main" id="{FC5BFD4E-D0E2-4EC0-B1D1-0D40D39C25BA}"/>
              </a:ext>
            </a:extLst>
          </p:cNvPr>
          <p:cNvPicPr>
            <a:picLocks noChangeAspect="1"/>
          </p:cNvPicPr>
          <p:nvPr/>
        </p:nvPicPr>
        <p:blipFill>
          <a:blip r:embed="rId4"/>
          <a:stretch>
            <a:fillRect/>
          </a:stretch>
        </p:blipFill>
        <p:spPr>
          <a:xfrm>
            <a:off x="569201" y="2578319"/>
            <a:ext cx="5314950" cy="3467100"/>
          </a:xfrm>
          <a:prstGeom prst="rect">
            <a:avLst/>
          </a:prstGeom>
        </p:spPr>
      </p:pic>
      <p:pic>
        <p:nvPicPr>
          <p:cNvPr id="11" name="Picture 10">
            <a:extLst>
              <a:ext uri="{FF2B5EF4-FFF2-40B4-BE49-F238E27FC236}">
                <a16:creationId xmlns:a16="http://schemas.microsoft.com/office/drawing/2014/main" id="{E135F1F5-AC6E-49C4-A123-D8894FE858BD}"/>
              </a:ext>
            </a:extLst>
          </p:cNvPr>
          <p:cNvPicPr>
            <a:picLocks noChangeAspect="1"/>
          </p:cNvPicPr>
          <p:nvPr/>
        </p:nvPicPr>
        <p:blipFill>
          <a:blip r:embed="rId5"/>
          <a:stretch>
            <a:fillRect/>
          </a:stretch>
        </p:blipFill>
        <p:spPr>
          <a:xfrm>
            <a:off x="7038580" y="2234392"/>
            <a:ext cx="3508973" cy="3811027"/>
          </a:xfrm>
          <a:prstGeom prst="rect">
            <a:avLst/>
          </a:prstGeom>
          <a:ln>
            <a:solidFill>
              <a:schemeClr val="tx1"/>
            </a:solidFill>
          </a:ln>
        </p:spPr>
      </p:pic>
      <p:pic>
        <p:nvPicPr>
          <p:cNvPr id="12" name="Picture 11">
            <a:extLst>
              <a:ext uri="{FF2B5EF4-FFF2-40B4-BE49-F238E27FC236}">
                <a16:creationId xmlns:a16="http://schemas.microsoft.com/office/drawing/2014/main" id="{76120DED-8701-44FA-B61B-5785F34F79E3}"/>
              </a:ext>
            </a:extLst>
          </p:cNvPr>
          <p:cNvPicPr>
            <a:picLocks noChangeAspect="1"/>
          </p:cNvPicPr>
          <p:nvPr/>
        </p:nvPicPr>
        <p:blipFill>
          <a:blip r:embed="rId6"/>
          <a:stretch>
            <a:fillRect/>
          </a:stretch>
        </p:blipFill>
        <p:spPr>
          <a:xfrm>
            <a:off x="8260557" y="2922443"/>
            <a:ext cx="2982967" cy="3674275"/>
          </a:xfrm>
          <a:prstGeom prst="rect">
            <a:avLst/>
          </a:prstGeom>
          <a:ln>
            <a:solidFill>
              <a:schemeClr val="tx1"/>
            </a:solidFill>
          </a:ln>
        </p:spPr>
      </p:pic>
      <p:sp>
        <p:nvSpPr>
          <p:cNvPr id="7" name="TextBox 6">
            <a:extLst>
              <a:ext uri="{FF2B5EF4-FFF2-40B4-BE49-F238E27FC236}">
                <a16:creationId xmlns:a16="http://schemas.microsoft.com/office/drawing/2014/main" id="{633F6977-9994-4F4B-A98C-F031B1328A5F}"/>
              </a:ext>
            </a:extLst>
          </p:cNvPr>
          <p:cNvSpPr txBox="1"/>
          <p:nvPr/>
        </p:nvSpPr>
        <p:spPr>
          <a:xfrm>
            <a:off x="7429500" y="1305591"/>
            <a:ext cx="3929582" cy="584775"/>
          </a:xfrm>
          <a:prstGeom prst="rect">
            <a:avLst/>
          </a:prstGeom>
          <a:noFill/>
        </p:spPr>
        <p:txBody>
          <a:bodyPr wrap="square">
            <a:spAutoFit/>
          </a:bodyPr>
          <a:lstStyle/>
          <a:p>
            <a:r>
              <a:rPr lang="en-GB" sz="3200" b="1" dirty="0"/>
              <a:t>Not just about coding</a:t>
            </a:r>
          </a:p>
        </p:txBody>
      </p:sp>
    </p:spTree>
    <p:extLst>
      <p:ext uri="{BB962C8B-B14F-4D97-AF65-F5344CB8AC3E}">
        <p14:creationId xmlns:p14="http://schemas.microsoft.com/office/powerpoint/2010/main" val="14480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43AAC7-9A36-4618-8071-AE1290BF1CE7}"/>
              </a:ext>
            </a:extLst>
          </p:cNvPr>
          <p:cNvSpPr>
            <a:spLocks noGrp="1"/>
          </p:cNvSpPr>
          <p:nvPr>
            <p:ph type="title"/>
          </p:nvPr>
        </p:nvSpPr>
        <p:spPr/>
        <p:txBody>
          <a:bodyPr/>
          <a:lstStyle/>
          <a:p>
            <a:r>
              <a:rPr lang="en-GB" dirty="0"/>
              <a:t>Not just about coding</a:t>
            </a:r>
          </a:p>
        </p:txBody>
      </p:sp>
      <p:sp>
        <p:nvSpPr>
          <p:cNvPr id="9" name="Content Placeholder 8">
            <a:extLst>
              <a:ext uri="{FF2B5EF4-FFF2-40B4-BE49-F238E27FC236}">
                <a16:creationId xmlns:a16="http://schemas.microsoft.com/office/drawing/2014/main" id="{CB833D6D-5F45-46D9-94C7-AFD03EB713D2}"/>
              </a:ext>
            </a:extLst>
          </p:cNvPr>
          <p:cNvSpPr>
            <a:spLocks noGrp="1"/>
          </p:cNvSpPr>
          <p:nvPr>
            <p:ph idx="1"/>
          </p:nvPr>
        </p:nvSpPr>
        <p:spPr>
          <a:xfrm>
            <a:off x="838200" y="1825624"/>
            <a:ext cx="10515600" cy="5032375"/>
          </a:xfrm>
        </p:spPr>
        <p:txBody>
          <a:bodyPr>
            <a:normAutofit fontScale="92500" lnSpcReduction="10000"/>
          </a:bodyPr>
          <a:lstStyle/>
          <a:p>
            <a:pPr marL="0" indent="0">
              <a:buNone/>
            </a:pPr>
            <a:r>
              <a:rPr lang="en-GB" dirty="0"/>
              <a:t>Assignments based on reproducible research methods to develop the understanding and knowledge of different practices</a:t>
            </a:r>
          </a:p>
          <a:p>
            <a:r>
              <a:rPr lang="en-GB" b="1" dirty="0"/>
              <a:t>Essays:</a:t>
            </a:r>
          </a:p>
          <a:p>
            <a:pPr lvl="1"/>
            <a:r>
              <a:rPr lang="en-GB" dirty="0"/>
              <a:t>Help develop understanding of terminology and improve critical thinking in the area</a:t>
            </a:r>
          </a:p>
          <a:p>
            <a:pPr lvl="1"/>
            <a:r>
              <a:rPr lang="en-GB" dirty="0"/>
              <a:t>Discuss whether reproducible research is important to Psychology or not?</a:t>
            </a:r>
          </a:p>
          <a:p>
            <a:pPr lvl="1"/>
            <a:r>
              <a:rPr lang="en-GB" dirty="0"/>
              <a:t>Evaluate whether a </a:t>
            </a:r>
            <a:r>
              <a:rPr lang="en-GB" dirty="0" err="1"/>
              <a:t>ManyLabs</a:t>
            </a:r>
            <a:r>
              <a:rPr lang="en-GB" dirty="0"/>
              <a:t> approach is beneficial in developing new theory?</a:t>
            </a:r>
          </a:p>
          <a:p>
            <a:pPr lvl="1"/>
            <a:r>
              <a:rPr lang="en-GB" dirty="0"/>
              <a:t>Evaluate how the task may influence findings in personality perception research?</a:t>
            </a:r>
          </a:p>
          <a:p>
            <a:r>
              <a:rPr lang="en-GB" b="1" dirty="0"/>
              <a:t>Peer-Review of Preprints</a:t>
            </a:r>
          </a:p>
          <a:p>
            <a:pPr lvl="1"/>
            <a:r>
              <a:rPr lang="en-GB" dirty="0"/>
              <a:t>Shows that the published articles are not error free</a:t>
            </a:r>
          </a:p>
          <a:p>
            <a:pPr lvl="1"/>
            <a:r>
              <a:rPr lang="en-GB" dirty="0"/>
              <a:t>Develops a healthy </a:t>
            </a:r>
            <a:r>
              <a:rPr lang="en-GB" dirty="0" err="1"/>
              <a:t>skepticism</a:t>
            </a:r>
            <a:r>
              <a:rPr lang="en-GB" dirty="0"/>
              <a:t> of published research</a:t>
            </a:r>
          </a:p>
          <a:p>
            <a:pPr lvl="1">
              <a:lnSpc>
                <a:spcPct val="110000"/>
              </a:lnSpc>
            </a:pPr>
            <a:r>
              <a:rPr lang="en-GB" dirty="0"/>
              <a:t>Develops writing skills, critical thinking on methods, and professional courtesy</a:t>
            </a:r>
          </a:p>
          <a:p>
            <a:pPr lvl="1">
              <a:lnSpc>
                <a:spcPct val="110000"/>
              </a:lnSpc>
            </a:pPr>
            <a:r>
              <a:rPr lang="en-GB" dirty="0"/>
              <a:t>Using open access peer-reviews and pre-printed submissions to improve students’ comprehension of academic writing: </a:t>
            </a:r>
            <a:r>
              <a:rPr lang="en-GB" dirty="0">
                <a:hlinkClick r:id="rId2"/>
              </a:rPr>
              <a:t>http://eprints.gla.ac.uk/162868/7/162868.pdf</a:t>
            </a:r>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141234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43AAC7-9A36-4618-8071-AE1290BF1CE7}"/>
              </a:ext>
            </a:extLst>
          </p:cNvPr>
          <p:cNvSpPr>
            <a:spLocks noGrp="1"/>
          </p:cNvSpPr>
          <p:nvPr>
            <p:ph type="title"/>
          </p:nvPr>
        </p:nvSpPr>
        <p:spPr/>
        <p:txBody>
          <a:bodyPr/>
          <a:lstStyle/>
          <a:p>
            <a:r>
              <a:rPr lang="en-GB" dirty="0"/>
              <a:t>Not just about coding</a:t>
            </a:r>
          </a:p>
        </p:txBody>
      </p:sp>
      <p:sp>
        <p:nvSpPr>
          <p:cNvPr id="9" name="Content Placeholder 8">
            <a:extLst>
              <a:ext uri="{FF2B5EF4-FFF2-40B4-BE49-F238E27FC236}">
                <a16:creationId xmlns:a16="http://schemas.microsoft.com/office/drawing/2014/main" id="{CB833D6D-5F45-46D9-94C7-AFD03EB713D2}"/>
              </a:ext>
            </a:extLst>
          </p:cNvPr>
          <p:cNvSpPr>
            <a:spLocks noGrp="1"/>
          </p:cNvSpPr>
          <p:nvPr>
            <p:ph idx="1"/>
          </p:nvPr>
        </p:nvSpPr>
        <p:spPr/>
        <p:txBody>
          <a:bodyPr>
            <a:normAutofit lnSpcReduction="10000"/>
          </a:bodyPr>
          <a:lstStyle/>
          <a:p>
            <a:r>
              <a:rPr lang="en-GB" b="1" dirty="0"/>
              <a:t>Registered Reports</a:t>
            </a:r>
          </a:p>
          <a:p>
            <a:pPr lvl="1"/>
            <a:r>
              <a:rPr lang="en-GB" dirty="0"/>
              <a:t>Starter topics to develop just the introduction and methods on new research</a:t>
            </a:r>
          </a:p>
          <a:p>
            <a:pPr lvl="1"/>
            <a:r>
              <a:rPr lang="en-GB" dirty="0"/>
              <a:t>Focus on the research question and approach and not the outcome</a:t>
            </a:r>
          </a:p>
          <a:p>
            <a:pPr lvl="1"/>
            <a:r>
              <a:rPr lang="en-GB" dirty="0"/>
              <a:t>Develops students understanding of justification, design, and rationale</a:t>
            </a:r>
          </a:p>
          <a:p>
            <a:pPr lvl="1"/>
            <a:r>
              <a:rPr lang="en-GB" dirty="0"/>
              <a:t>Encourage forward planning and thinking about reproducibility from the start of a project</a:t>
            </a:r>
          </a:p>
          <a:p>
            <a:r>
              <a:rPr lang="en-GB" b="1" dirty="0"/>
              <a:t>Secondary Data Analyses and Pre-Registrations of a known dataset</a:t>
            </a:r>
          </a:p>
          <a:p>
            <a:pPr lvl="1"/>
            <a:r>
              <a:rPr lang="en-GB" dirty="0"/>
              <a:t>Real data that real psychologists have gathered (often in our School)</a:t>
            </a:r>
          </a:p>
          <a:p>
            <a:pPr lvl="1"/>
            <a:r>
              <a:rPr lang="en-GB" dirty="0"/>
              <a:t>Helps show the worth of the skills we have been developing</a:t>
            </a:r>
          </a:p>
          <a:p>
            <a:pPr lvl="1"/>
            <a:r>
              <a:rPr lang="en-GB" dirty="0"/>
              <a:t>Shows data is big and messy, and that the findings in a research article are partly based on the decision a researcher makes in the design and analysis</a:t>
            </a:r>
          </a:p>
          <a:p>
            <a:pPr lvl="1"/>
            <a:r>
              <a:rPr lang="en-GB" dirty="0"/>
              <a:t>Teaches about documenting analysis plan and deviations from it</a:t>
            </a:r>
          </a:p>
          <a:p>
            <a:endParaRPr lang="en-GB" dirty="0"/>
          </a:p>
          <a:p>
            <a:endParaRPr lang="en-GB" dirty="0"/>
          </a:p>
        </p:txBody>
      </p:sp>
    </p:spTree>
    <p:extLst>
      <p:ext uri="{BB962C8B-B14F-4D97-AF65-F5344CB8AC3E}">
        <p14:creationId xmlns:p14="http://schemas.microsoft.com/office/powerpoint/2010/main" val="21488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43AAC7-9A36-4618-8071-AE1290BF1CE7}"/>
              </a:ext>
            </a:extLst>
          </p:cNvPr>
          <p:cNvSpPr>
            <a:spLocks noGrp="1"/>
          </p:cNvSpPr>
          <p:nvPr>
            <p:ph type="title"/>
          </p:nvPr>
        </p:nvSpPr>
        <p:spPr/>
        <p:txBody>
          <a:bodyPr/>
          <a:lstStyle/>
          <a:p>
            <a:r>
              <a:rPr lang="en-GB" dirty="0"/>
              <a:t>Not just about coding</a:t>
            </a:r>
          </a:p>
        </p:txBody>
      </p:sp>
      <p:sp>
        <p:nvSpPr>
          <p:cNvPr id="9" name="Content Placeholder 8">
            <a:extLst>
              <a:ext uri="{FF2B5EF4-FFF2-40B4-BE49-F238E27FC236}">
                <a16:creationId xmlns:a16="http://schemas.microsoft.com/office/drawing/2014/main" id="{CB833D6D-5F45-46D9-94C7-AFD03EB713D2}"/>
              </a:ext>
            </a:extLst>
          </p:cNvPr>
          <p:cNvSpPr>
            <a:spLocks noGrp="1"/>
          </p:cNvSpPr>
          <p:nvPr>
            <p:ph idx="1"/>
          </p:nvPr>
        </p:nvSpPr>
        <p:spPr/>
        <p:txBody>
          <a:bodyPr>
            <a:normAutofit fontScale="92500" lnSpcReduction="10000"/>
          </a:bodyPr>
          <a:lstStyle/>
          <a:p>
            <a:pPr marL="0" indent="0">
              <a:buNone/>
            </a:pPr>
            <a:r>
              <a:rPr lang="en-GB" dirty="0"/>
              <a:t>Added benefit: the conversations &amp; discussions that these assignments spark</a:t>
            </a:r>
          </a:p>
          <a:p>
            <a:r>
              <a:rPr lang="en-GB" dirty="0"/>
              <a:t>E.g. Registered Report</a:t>
            </a:r>
          </a:p>
          <a:p>
            <a:pPr lvl="1"/>
            <a:r>
              <a:rPr lang="en-GB" dirty="0"/>
              <a:t>How many participants would you include?</a:t>
            </a:r>
          </a:p>
          <a:p>
            <a:pPr lvl="1"/>
            <a:r>
              <a:rPr lang="en-GB" dirty="0"/>
              <a:t>How do you decide that? Power Analysis vs Previous Research</a:t>
            </a:r>
          </a:p>
          <a:p>
            <a:pPr lvl="1"/>
            <a:r>
              <a:rPr lang="en-GB" dirty="0"/>
              <a:t>The previous research uses less participants than the Power Analysis suggests yet finds a significant effect. What does that mean?</a:t>
            </a:r>
          </a:p>
          <a:p>
            <a:pPr lvl="1"/>
            <a:r>
              <a:rPr lang="en-GB" dirty="0"/>
              <a:t>Leads to discussion of issues of false positives, false negatives, replications, in a context that students understand better because it is in a project they are interested in and are developing themselves. Real issues and real problems to understand and think about approaches to.</a:t>
            </a:r>
          </a:p>
          <a:p>
            <a:r>
              <a:rPr lang="en-GB" dirty="0"/>
              <a:t>Students become more aware of the issues in research and how to do better in future assignments and projects.</a:t>
            </a:r>
          </a:p>
          <a:p>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207930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46EC3-BCAA-49F4-8122-1876831D1B64}"/>
              </a:ext>
            </a:extLst>
          </p:cNvPr>
          <p:cNvPicPr>
            <a:picLocks noChangeAspect="1"/>
          </p:cNvPicPr>
          <p:nvPr/>
        </p:nvPicPr>
        <p:blipFill>
          <a:blip r:embed="rId2"/>
          <a:stretch>
            <a:fillRect/>
          </a:stretch>
        </p:blipFill>
        <p:spPr>
          <a:xfrm>
            <a:off x="1466453" y="3775645"/>
            <a:ext cx="8858250" cy="2314575"/>
          </a:xfrm>
          <a:prstGeom prst="rect">
            <a:avLst/>
          </a:prstGeom>
        </p:spPr>
      </p:pic>
      <p:pic>
        <p:nvPicPr>
          <p:cNvPr id="7" name="Picture 6">
            <a:extLst>
              <a:ext uri="{FF2B5EF4-FFF2-40B4-BE49-F238E27FC236}">
                <a16:creationId xmlns:a16="http://schemas.microsoft.com/office/drawing/2014/main" id="{3AFC22EF-694E-49B1-9A14-441BF226C930}"/>
              </a:ext>
            </a:extLst>
          </p:cNvPr>
          <p:cNvPicPr>
            <a:picLocks noChangeAspect="1"/>
          </p:cNvPicPr>
          <p:nvPr/>
        </p:nvPicPr>
        <p:blipFill>
          <a:blip r:embed="rId3"/>
          <a:stretch>
            <a:fillRect/>
          </a:stretch>
        </p:blipFill>
        <p:spPr>
          <a:xfrm>
            <a:off x="138906" y="1885950"/>
            <a:ext cx="4867275" cy="1543050"/>
          </a:xfrm>
          <a:prstGeom prst="rect">
            <a:avLst/>
          </a:prstGeom>
        </p:spPr>
      </p:pic>
      <p:pic>
        <p:nvPicPr>
          <p:cNvPr id="9" name="Picture 8">
            <a:extLst>
              <a:ext uri="{FF2B5EF4-FFF2-40B4-BE49-F238E27FC236}">
                <a16:creationId xmlns:a16="http://schemas.microsoft.com/office/drawing/2014/main" id="{82CE3B51-46A3-4B7A-9B58-D87B68D0CE8B}"/>
              </a:ext>
            </a:extLst>
          </p:cNvPr>
          <p:cNvPicPr>
            <a:picLocks noChangeAspect="1"/>
          </p:cNvPicPr>
          <p:nvPr/>
        </p:nvPicPr>
        <p:blipFill>
          <a:blip r:embed="rId4"/>
          <a:stretch>
            <a:fillRect/>
          </a:stretch>
        </p:blipFill>
        <p:spPr>
          <a:xfrm>
            <a:off x="6746875" y="1053013"/>
            <a:ext cx="4314825" cy="2733675"/>
          </a:xfrm>
          <a:prstGeom prst="rect">
            <a:avLst/>
          </a:prstGeom>
        </p:spPr>
      </p:pic>
      <p:pic>
        <p:nvPicPr>
          <p:cNvPr id="11" name="Picture 10">
            <a:extLst>
              <a:ext uri="{FF2B5EF4-FFF2-40B4-BE49-F238E27FC236}">
                <a16:creationId xmlns:a16="http://schemas.microsoft.com/office/drawing/2014/main" id="{40504F20-306E-4227-A7DA-7C83D0A0F0A5}"/>
              </a:ext>
            </a:extLst>
          </p:cNvPr>
          <p:cNvPicPr>
            <a:picLocks noChangeAspect="1"/>
          </p:cNvPicPr>
          <p:nvPr/>
        </p:nvPicPr>
        <p:blipFill>
          <a:blip r:embed="rId5"/>
          <a:stretch>
            <a:fillRect/>
          </a:stretch>
        </p:blipFill>
        <p:spPr>
          <a:xfrm>
            <a:off x="4485085" y="498294"/>
            <a:ext cx="2820987" cy="2352063"/>
          </a:xfrm>
          <a:prstGeom prst="rect">
            <a:avLst/>
          </a:prstGeom>
        </p:spPr>
      </p:pic>
      <p:sp>
        <p:nvSpPr>
          <p:cNvPr id="12" name="TextBox 11">
            <a:extLst>
              <a:ext uri="{FF2B5EF4-FFF2-40B4-BE49-F238E27FC236}">
                <a16:creationId xmlns:a16="http://schemas.microsoft.com/office/drawing/2014/main" id="{747486BE-189C-47FA-B675-1F65B48923A0}"/>
              </a:ext>
            </a:extLst>
          </p:cNvPr>
          <p:cNvSpPr txBox="1"/>
          <p:nvPr/>
        </p:nvSpPr>
        <p:spPr>
          <a:xfrm>
            <a:off x="1157684" y="6140589"/>
            <a:ext cx="9741694" cy="707886"/>
          </a:xfrm>
          <a:prstGeom prst="rect">
            <a:avLst/>
          </a:prstGeom>
          <a:noFill/>
        </p:spPr>
        <p:txBody>
          <a:bodyPr wrap="square" rtlCol="0">
            <a:spAutoFit/>
          </a:bodyPr>
          <a:lstStyle/>
          <a:p>
            <a:pPr algn="ctr"/>
            <a:r>
              <a:rPr lang="en-GB" sz="2000" b="1" dirty="0"/>
              <a:t>Bringing the tools and ideas from our research communities into our teaching to develop the skills we want students to have.</a:t>
            </a:r>
          </a:p>
        </p:txBody>
      </p:sp>
    </p:spTree>
    <p:extLst>
      <p:ext uri="{BB962C8B-B14F-4D97-AF65-F5344CB8AC3E}">
        <p14:creationId xmlns:p14="http://schemas.microsoft.com/office/powerpoint/2010/main" val="1428952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47956-ECFA-40B2-A760-17440BE52B59}"/>
              </a:ext>
            </a:extLst>
          </p:cNvPr>
          <p:cNvSpPr>
            <a:spLocks noGrp="1"/>
          </p:cNvSpPr>
          <p:nvPr>
            <p:ph type="title"/>
          </p:nvPr>
        </p:nvSpPr>
        <p:spPr/>
        <p:txBody>
          <a:bodyPr/>
          <a:lstStyle/>
          <a:p>
            <a:r>
              <a:rPr lang="en-GB" dirty="0"/>
              <a:t>Building a community</a:t>
            </a:r>
          </a:p>
        </p:txBody>
      </p:sp>
      <p:sp>
        <p:nvSpPr>
          <p:cNvPr id="6" name="Text Placeholder 5">
            <a:extLst>
              <a:ext uri="{FF2B5EF4-FFF2-40B4-BE49-F238E27FC236}">
                <a16:creationId xmlns:a16="http://schemas.microsoft.com/office/drawing/2014/main" id="{0992A9B5-23F8-4C96-A5AA-F190E88977F9}"/>
              </a:ext>
            </a:extLst>
          </p:cNvPr>
          <p:cNvSpPr>
            <a:spLocks noGrp="1"/>
          </p:cNvSpPr>
          <p:nvPr>
            <p:ph idx="1"/>
          </p:nvPr>
        </p:nvSpPr>
        <p:spPr/>
        <p:txBody>
          <a:bodyPr>
            <a:normAutofit/>
          </a:bodyPr>
          <a:lstStyle/>
          <a:p>
            <a:pPr marL="0" indent="0">
              <a:buNone/>
            </a:pPr>
            <a:r>
              <a:rPr lang="en-GB" dirty="0">
                <a:solidFill>
                  <a:schemeClr val="tx1"/>
                </a:solidFill>
              </a:rPr>
              <a:t>You can change as much as you like but a sense of community is vital to making it last.</a:t>
            </a:r>
          </a:p>
          <a:p>
            <a:pPr marL="342900" indent="-342900">
              <a:buFont typeface="Arial" panose="020B0604020202020204" pitchFamily="34" charset="0"/>
              <a:buChar char="•"/>
            </a:pPr>
            <a:r>
              <a:rPr lang="en-GB" dirty="0">
                <a:solidFill>
                  <a:schemeClr val="tx1"/>
                </a:solidFill>
              </a:rPr>
              <a:t>Group work dominates a lot of our classes with students working with peers as we would work with colleagues in a lab</a:t>
            </a:r>
          </a:p>
          <a:p>
            <a:pPr marL="342900" indent="-342900">
              <a:buFont typeface="Arial" panose="020B0604020202020204" pitchFamily="34" charset="0"/>
              <a:buChar char="•"/>
            </a:pPr>
            <a:r>
              <a:rPr lang="en-GB" dirty="0">
                <a:solidFill>
                  <a:schemeClr val="tx1"/>
                </a:solidFill>
              </a:rPr>
              <a:t>Support creates trust with people becoming more open to talking about mistakes and errors, and asking for help.</a:t>
            </a:r>
          </a:p>
          <a:p>
            <a:pPr marL="342900" indent="-342900">
              <a:buFont typeface="Arial" panose="020B0604020202020204" pitchFamily="34" charset="0"/>
              <a:buChar char="•"/>
            </a:pPr>
            <a:r>
              <a:rPr lang="en-GB" dirty="0"/>
              <a:t>Seminar and Workshop Series based around methods and metascience that is open to both students and staff to present ideas and questions: </a:t>
            </a:r>
            <a:r>
              <a:rPr lang="en-GB" dirty="0">
                <a:hlinkClick r:id="rId2"/>
              </a:rPr>
              <a:t>https://psyteachr.github.io/mms/</a:t>
            </a:r>
            <a:endParaRPr lang="en-GB" dirty="0"/>
          </a:p>
          <a:p>
            <a:pPr marL="342900" indent="-34290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131660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BAA1C-6A3D-4C47-9729-BBB1A6B2EA7E}"/>
              </a:ext>
            </a:extLst>
          </p:cNvPr>
          <p:cNvPicPr>
            <a:picLocks noChangeAspect="1"/>
          </p:cNvPicPr>
          <p:nvPr/>
        </p:nvPicPr>
        <p:blipFill rotWithShape="1">
          <a:blip r:embed="rId2"/>
          <a:srcRect l="40686" t="39061" r="4939" b="4930"/>
          <a:stretch/>
        </p:blipFill>
        <p:spPr>
          <a:xfrm>
            <a:off x="865413" y="1893744"/>
            <a:ext cx="5370287" cy="3070511"/>
          </a:xfrm>
          <a:prstGeom prst="rect">
            <a:avLst/>
          </a:prstGeom>
        </p:spPr>
      </p:pic>
      <p:pic>
        <p:nvPicPr>
          <p:cNvPr id="10" name="Picture 9">
            <a:extLst>
              <a:ext uri="{FF2B5EF4-FFF2-40B4-BE49-F238E27FC236}">
                <a16:creationId xmlns:a16="http://schemas.microsoft.com/office/drawing/2014/main" id="{CFFD4A44-DC9F-4F69-B305-8EEB6BE79CD2}"/>
              </a:ext>
            </a:extLst>
          </p:cNvPr>
          <p:cNvPicPr>
            <a:picLocks noChangeAspect="1"/>
          </p:cNvPicPr>
          <p:nvPr/>
        </p:nvPicPr>
        <p:blipFill rotWithShape="1">
          <a:blip r:embed="rId3"/>
          <a:srcRect l="66848" t="28487" r="589"/>
          <a:stretch/>
        </p:blipFill>
        <p:spPr>
          <a:xfrm>
            <a:off x="6432824" y="718435"/>
            <a:ext cx="3870506" cy="4731657"/>
          </a:xfrm>
          <a:prstGeom prst="rect">
            <a:avLst/>
          </a:prstGeom>
        </p:spPr>
      </p:pic>
      <p:sp>
        <p:nvSpPr>
          <p:cNvPr id="11" name="TextBox 10">
            <a:extLst>
              <a:ext uri="{FF2B5EF4-FFF2-40B4-BE49-F238E27FC236}">
                <a16:creationId xmlns:a16="http://schemas.microsoft.com/office/drawing/2014/main" id="{42588F0F-D71D-4513-A3AD-CF7995DEEC59}"/>
              </a:ext>
            </a:extLst>
          </p:cNvPr>
          <p:cNvSpPr txBox="1"/>
          <p:nvPr/>
        </p:nvSpPr>
        <p:spPr>
          <a:xfrm>
            <a:off x="1149350" y="5657671"/>
            <a:ext cx="8724900" cy="1200329"/>
          </a:xfrm>
          <a:prstGeom prst="rect">
            <a:avLst/>
          </a:prstGeom>
          <a:noFill/>
        </p:spPr>
        <p:txBody>
          <a:bodyPr wrap="square" rtlCol="0">
            <a:spAutoFit/>
          </a:bodyPr>
          <a:lstStyle/>
          <a:p>
            <a:r>
              <a:rPr lang="en-GB" sz="2400" dirty="0"/>
              <a:t>Changes don’t have to be complex. Even changing a lab environment from isolated desks to a layout that promotes discussion, as we would have in our own lab meetings, helps create a community.</a:t>
            </a:r>
          </a:p>
        </p:txBody>
      </p:sp>
    </p:spTree>
    <p:extLst>
      <p:ext uri="{BB962C8B-B14F-4D97-AF65-F5344CB8AC3E}">
        <p14:creationId xmlns:p14="http://schemas.microsoft.com/office/powerpoint/2010/main" val="1400517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2A5AC-6796-41FD-B5BC-558F480A7389}"/>
              </a:ext>
            </a:extLst>
          </p:cNvPr>
          <p:cNvPicPr>
            <a:picLocks noChangeAspect="1"/>
          </p:cNvPicPr>
          <p:nvPr/>
        </p:nvPicPr>
        <p:blipFill>
          <a:blip r:embed="rId2"/>
          <a:stretch>
            <a:fillRect/>
          </a:stretch>
        </p:blipFill>
        <p:spPr>
          <a:xfrm>
            <a:off x="217713" y="925294"/>
            <a:ext cx="5838825" cy="1857375"/>
          </a:xfrm>
          <a:prstGeom prst="rect">
            <a:avLst/>
          </a:prstGeom>
        </p:spPr>
      </p:pic>
      <p:sp>
        <p:nvSpPr>
          <p:cNvPr id="5" name="TextBox 4">
            <a:extLst>
              <a:ext uri="{FF2B5EF4-FFF2-40B4-BE49-F238E27FC236}">
                <a16:creationId xmlns:a16="http://schemas.microsoft.com/office/drawing/2014/main" id="{C0EB6A7B-6A79-4D68-9A14-7270883B030E}"/>
              </a:ext>
            </a:extLst>
          </p:cNvPr>
          <p:cNvSpPr txBox="1"/>
          <p:nvPr/>
        </p:nvSpPr>
        <p:spPr>
          <a:xfrm>
            <a:off x="1859868" y="2782669"/>
            <a:ext cx="6096000" cy="646331"/>
          </a:xfrm>
          <a:prstGeom prst="rect">
            <a:avLst/>
          </a:prstGeom>
          <a:noFill/>
        </p:spPr>
        <p:txBody>
          <a:bodyPr wrap="square">
            <a:spAutoFit/>
          </a:bodyPr>
          <a:lstStyle/>
          <a:p>
            <a:r>
              <a:rPr lang="en-GB" dirty="0">
                <a:hlinkClick r:id="rId3"/>
              </a:rPr>
              <a:t>https://slack.com/intl/en-gb/</a:t>
            </a:r>
            <a:endParaRPr lang="en-GB" dirty="0"/>
          </a:p>
          <a:p>
            <a:endParaRPr lang="en-GB" dirty="0"/>
          </a:p>
        </p:txBody>
      </p:sp>
      <p:pic>
        <p:nvPicPr>
          <p:cNvPr id="7" name="Picture 6" descr="Icon&#10;&#10;Description automatically generated">
            <a:extLst>
              <a:ext uri="{FF2B5EF4-FFF2-40B4-BE49-F238E27FC236}">
                <a16:creationId xmlns:a16="http://schemas.microsoft.com/office/drawing/2014/main" id="{E253A894-BBE3-431B-BD9C-306EB636F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143" y="3429000"/>
            <a:ext cx="3353268" cy="3118539"/>
          </a:xfrm>
          <a:prstGeom prst="rect">
            <a:avLst/>
          </a:prstGeom>
        </p:spPr>
      </p:pic>
      <p:sp>
        <p:nvSpPr>
          <p:cNvPr id="8" name="TextBox 7">
            <a:extLst>
              <a:ext uri="{FF2B5EF4-FFF2-40B4-BE49-F238E27FC236}">
                <a16:creationId xmlns:a16="http://schemas.microsoft.com/office/drawing/2014/main" id="{C7CC32E1-C02A-4524-A06E-486EDA18D9AC}"/>
              </a:ext>
            </a:extLst>
          </p:cNvPr>
          <p:cNvSpPr txBox="1"/>
          <p:nvPr/>
        </p:nvSpPr>
        <p:spPr>
          <a:xfrm>
            <a:off x="6720115" y="1563695"/>
            <a:ext cx="5254172"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Student-led channels where both students, and staff, can help out other students.</a:t>
            </a:r>
          </a:p>
          <a:p>
            <a:pPr marL="285750" indent="-285750">
              <a:buFont typeface="Arial" panose="020B0604020202020204" pitchFamily="34" charset="0"/>
              <a:buChar char="•"/>
            </a:pPr>
            <a:r>
              <a:rPr lang="en-GB" sz="2400" dirty="0"/>
              <a:t>Staff don’t give answers but refer students back to previous assignments and previous feedback, just like we would if we were stuck</a:t>
            </a:r>
          </a:p>
          <a:p>
            <a:pPr marL="285750" indent="-285750">
              <a:buFont typeface="Arial" panose="020B0604020202020204" pitchFamily="34" charset="0"/>
              <a:buChar char="•"/>
            </a:pPr>
            <a:r>
              <a:rPr lang="en-GB" sz="2400" dirty="0"/>
              <a:t>Staff-only channels to help transition</a:t>
            </a:r>
          </a:p>
          <a:p>
            <a:pPr marL="285750" indent="-285750">
              <a:buFont typeface="Arial" panose="020B0604020202020204" pitchFamily="34" charset="0"/>
              <a:buChar char="•"/>
            </a:pPr>
            <a:r>
              <a:rPr lang="en-GB" sz="2400" dirty="0"/>
              <a:t>Acknowledge that not all students, or all staff, are from the same mould and different people work at different speeds and need different support</a:t>
            </a:r>
          </a:p>
        </p:txBody>
      </p:sp>
      <p:sp>
        <p:nvSpPr>
          <p:cNvPr id="10" name="TextBox 9">
            <a:extLst>
              <a:ext uri="{FF2B5EF4-FFF2-40B4-BE49-F238E27FC236}">
                <a16:creationId xmlns:a16="http://schemas.microsoft.com/office/drawing/2014/main" id="{839F57A1-18ED-4C35-9E20-B2FDD3756CF6}"/>
              </a:ext>
            </a:extLst>
          </p:cNvPr>
          <p:cNvSpPr txBox="1"/>
          <p:nvPr/>
        </p:nvSpPr>
        <p:spPr>
          <a:xfrm>
            <a:off x="481011" y="6545423"/>
            <a:ext cx="7474857" cy="646331"/>
          </a:xfrm>
          <a:prstGeom prst="rect">
            <a:avLst/>
          </a:prstGeom>
          <a:noFill/>
        </p:spPr>
        <p:txBody>
          <a:bodyPr wrap="square">
            <a:spAutoFit/>
          </a:bodyPr>
          <a:lstStyle/>
          <a:p>
            <a:r>
              <a:rPr lang="en-GB" dirty="0">
                <a:hlinkClick r:id="rId5"/>
              </a:rPr>
              <a:t>https://www.microsoft.com/en-gb/microsoft-teams/group-chat-software</a:t>
            </a:r>
            <a:endParaRPr lang="en-GB" dirty="0"/>
          </a:p>
          <a:p>
            <a:endParaRPr lang="en-GB" dirty="0"/>
          </a:p>
        </p:txBody>
      </p:sp>
    </p:spTree>
    <p:extLst>
      <p:ext uri="{BB962C8B-B14F-4D97-AF65-F5344CB8AC3E}">
        <p14:creationId xmlns:p14="http://schemas.microsoft.com/office/powerpoint/2010/main" val="2376935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212A-0C6A-C247-AADE-ABA0ACD64F88}"/>
              </a:ext>
            </a:extLst>
          </p:cNvPr>
          <p:cNvSpPr>
            <a:spLocks noGrp="1"/>
          </p:cNvSpPr>
          <p:nvPr>
            <p:ph type="title"/>
          </p:nvPr>
        </p:nvSpPr>
        <p:spPr>
          <a:xfrm>
            <a:off x="839788" y="457201"/>
            <a:ext cx="3932237" cy="756458"/>
          </a:xfrm>
        </p:spPr>
        <p:txBody>
          <a:bodyPr/>
          <a:lstStyle/>
          <a:p>
            <a:r>
              <a:rPr lang="en-US" dirty="0"/>
              <a:t>2016</a:t>
            </a:r>
          </a:p>
        </p:txBody>
      </p:sp>
      <p:pic>
        <p:nvPicPr>
          <p:cNvPr id="6" name="Content Placeholder 5">
            <a:extLst>
              <a:ext uri="{FF2B5EF4-FFF2-40B4-BE49-F238E27FC236}">
                <a16:creationId xmlns:a16="http://schemas.microsoft.com/office/drawing/2014/main" id="{3AC2687F-A162-6F42-A9C8-2CCC4B5F8FD9}"/>
              </a:ext>
            </a:extLst>
          </p:cNvPr>
          <p:cNvPicPr>
            <a:picLocks noGrp="1" noChangeAspect="1"/>
          </p:cNvPicPr>
          <p:nvPr>
            <p:ph idx="1"/>
          </p:nvPr>
        </p:nvPicPr>
        <p:blipFill>
          <a:blip r:embed="rId3"/>
          <a:stretch>
            <a:fillRect/>
          </a:stretch>
        </p:blipFill>
        <p:spPr>
          <a:xfrm>
            <a:off x="6252203" y="1213659"/>
            <a:ext cx="4682497" cy="4725239"/>
          </a:xfrm>
          <a:prstGeom prst="rect">
            <a:avLst/>
          </a:prstGeom>
        </p:spPr>
      </p:pic>
      <p:sp>
        <p:nvSpPr>
          <p:cNvPr id="4" name="Text Placeholder 3">
            <a:extLst>
              <a:ext uri="{FF2B5EF4-FFF2-40B4-BE49-F238E27FC236}">
                <a16:creationId xmlns:a16="http://schemas.microsoft.com/office/drawing/2014/main" id="{5784D3E6-6988-A345-A16C-F67B957A1C24}"/>
              </a:ext>
            </a:extLst>
          </p:cNvPr>
          <p:cNvSpPr>
            <a:spLocks noGrp="1"/>
          </p:cNvSpPr>
          <p:nvPr>
            <p:ph type="body" sz="half" idx="2"/>
          </p:nvPr>
        </p:nvSpPr>
        <p:spPr>
          <a:xfrm>
            <a:off x="839788" y="1520942"/>
            <a:ext cx="4441660" cy="5037512"/>
          </a:xfrm>
        </p:spPr>
        <p:txBody>
          <a:bodyPr>
            <a:normAutofit/>
          </a:bodyPr>
          <a:lstStyle/>
          <a:p>
            <a:r>
              <a:rPr lang="en-GB" sz="2600" i="1" dirty="0"/>
              <a:t>‘Changing these incentives </a:t>
            </a:r>
            <a:r>
              <a:rPr lang="en-GB" sz="2600" b="1" i="1" dirty="0"/>
              <a:t>[for publication of positive results etc] </a:t>
            </a:r>
            <a:r>
              <a:rPr lang="en-GB" sz="2600" i="1" dirty="0"/>
              <a:t>requires a cultural shift in both thinking and practice. Improved doctoral and postdoctoral research methods training is vital (</a:t>
            </a:r>
            <a:r>
              <a:rPr lang="en-GB" sz="2600" i="1" dirty="0" err="1"/>
              <a:t>Munafò</a:t>
            </a:r>
            <a:r>
              <a:rPr lang="en-GB" sz="2600" i="1" dirty="0"/>
              <a:t> et al., 2014). </a:t>
            </a:r>
            <a:r>
              <a:rPr lang="en-GB" sz="2600" b="1" i="1" dirty="0"/>
              <a:t>However, changing scientific </a:t>
            </a:r>
            <a:r>
              <a:rPr lang="en-GB" sz="2600" b="1" i="1" u="sng" dirty="0"/>
              <a:t>culture can begin at the undergraduate level, instilling the principles of transparency and scientific rigor at the grassroots.’</a:t>
            </a:r>
            <a:endParaRPr lang="en-US" sz="2600" b="1" i="1" u="sng" dirty="0"/>
          </a:p>
        </p:txBody>
      </p:sp>
      <p:sp>
        <p:nvSpPr>
          <p:cNvPr id="7" name="TextBox 6">
            <a:extLst>
              <a:ext uri="{FF2B5EF4-FFF2-40B4-BE49-F238E27FC236}">
                <a16:creationId xmlns:a16="http://schemas.microsoft.com/office/drawing/2014/main" id="{E4C1766B-D431-4790-A270-29D197E9928E}"/>
              </a:ext>
            </a:extLst>
          </p:cNvPr>
          <p:cNvSpPr txBox="1"/>
          <p:nvPr/>
        </p:nvSpPr>
        <p:spPr>
          <a:xfrm>
            <a:off x="6096000" y="6096789"/>
            <a:ext cx="6096000" cy="923330"/>
          </a:xfrm>
          <a:prstGeom prst="rect">
            <a:avLst/>
          </a:prstGeom>
          <a:noFill/>
        </p:spPr>
        <p:txBody>
          <a:bodyPr wrap="square">
            <a:spAutoFit/>
          </a:bodyPr>
          <a:lstStyle/>
          <a:p>
            <a:r>
              <a:rPr lang="en-GB" dirty="0">
                <a:hlinkClick r:id="rId4"/>
              </a:rPr>
              <a:t>https://thepsychologist.bps.org.uk/volume-29/march-2016/instilling-scientific-rigour-grassroots</a:t>
            </a:r>
            <a:endParaRPr lang="en-GB" dirty="0"/>
          </a:p>
          <a:p>
            <a:endParaRPr lang="en-GB" dirty="0"/>
          </a:p>
        </p:txBody>
      </p:sp>
    </p:spTree>
    <p:extLst>
      <p:ext uri="{BB962C8B-B14F-4D97-AF65-F5344CB8AC3E}">
        <p14:creationId xmlns:p14="http://schemas.microsoft.com/office/powerpoint/2010/main" val="3228573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31F179-63F9-426A-807D-D118FAA9C4E7}"/>
              </a:ext>
            </a:extLst>
          </p:cNvPr>
          <p:cNvGrpSpPr/>
          <p:nvPr/>
        </p:nvGrpSpPr>
        <p:grpSpPr>
          <a:xfrm>
            <a:off x="1990789" y="251926"/>
            <a:ext cx="7016621" cy="3872204"/>
            <a:chOff x="2948473" y="1819469"/>
            <a:chExt cx="7016621" cy="3872204"/>
          </a:xfrm>
        </p:grpSpPr>
        <p:sp>
          <p:nvSpPr>
            <p:cNvPr id="3" name="Rectangle: Rounded Corners 2">
              <a:extLst>
                <a:ext uri="{FF2B5EF4-FFF2-40B4-BE49-F238E27FC236}">
                  <a16:creationId xmlns:a16="http://schemas.microsoft.com/office/drawing/2014/main" id="{AF170798-ACEC-410E-8B2A-922D793C13A1}"/>
                </a:ext>
              </a:extLst>
            </p:cNvPr>
            <p:cNvSpPr/>
            <p:nvPr/>
          </p:nvSpPr>
          <p:spPr>
            <a:xfrm>
              <a:off x="2948473" y="1819469"/>
              <a:ext cx="7016621" cy="38722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F27B10BE-7A21-4BF7-B14D-4E3A36869393}"/>
                </a:ext>
              </a:extLst>
            </p:cNvPr>
            <p:cNvSpPr/>
            <p:nvPr/>
          </p:nvSpPr>
          <p:spPr>
            <a:xfrm>
              <a:off x="2948473" y="3204594"/>
              <a:ext cx="7016621" cy="17700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solidFill>
                    <a:schemeClr val="tx1"/>
                  </a:solidFill>
                  <a:latin typeface="Bradley Hand ITC" panose="03070402050302030203" pitchFamily="66" charset="0"/>
                </a:rPr>
                <a:t>Here to Help</a:t>
              </a:r>
            </a:p>
          </p:txBody>
        </p:sp>
        <p:sp>
          <p:nvSpPr>
            <p:cNvPr id="5" name="TextBox 4">
              <a:extLst>
                <a:ext uri="{FF2B5EF4-FFF2-40B4-BE49-F238E27FC236}">
                  <a16:creationId xmlns:a16="http://schemas.microsoft.com/office/drawing/2014/main" id="{A9F70B0E-8CAF-49C1-B3C1-BC18E82DD23A}"/>
                </a:ext>
              </a:extLst>
            </p:cNvPr>
            <p:cNvSpPr txBox="1"/>
            <p:nvPr/>
          </p:nvSpPr>
          <p:spPr>
            <a:xfrm>
              <a:off x="5041431" y="1881155"/>
              <a:ext cx="3036088" cy="1323439"/>
            </a:xfrm>
            <a:prstGeom prst="rect">
              <a:avLst/>
            </a:prstGeom>
            <a:noFill/>
          </p:spPr>
          <p:txBody>
            <a:bodyPr wrap="none" rtlCol="0">
              <a:spAutoFit/>
            </a:bodyPr>
            <a:lstStyle/>
            <a:p>
              <a:pPr algn="ctr"/>
              <a:r>
                <a:rPr lang="en-GB" sz="6000" dirty="0">
                  <a:solidFill>
                    <a:schemeClr val="bg1"/>
                  </a:solidFill>
                  <a:latin typeface="Arial Black" panose="020B0A04020102020204" pitchFamily="34" charset="0"/>
                </a:rPr>
                <a:t>HELLO</a:t>
              </a:r>
            </a:p>
            <a:p>
              <a:pPr algn="ctr"/>
              <a:r>
                <a:rPr lang="en-GB" sz="2000" dirty="0">
                  <a:solidFill>
                    <a:schemeClr val="bg1"/>
                  </a:solidFill>
                  <a:latin typeface="Arial Black" panose="020B0A04020102020204" pitchFamily="34" charset="0"/>
                </a:rPr>
                <a:t>I AM…</a:t>
              </a:r>
            </a:p>
          </p:txBody>
        </p:sp>
      </p:grpSp>
      <p:sp>
        <p:nvSpPr>
          <p:cNvPr id="6" name="TextBox 5">
            <a:extLst>
              <a:ext uri="{FF2B5EF4-FFF2-40B4-BE49-F238E27FC236}">
                <a16:creationId xmlns:a16="http://schemas.microsoft.com/office/drawing/2014/main" id="{7F0D7919-6756-474E-85B1-347EBE5ECB69}"/>
              </a:ext>
            </a:extLst>
          </p:cNvPr>
          <p:cNvSpPr txBox="1"/>
          <p:nvPr/>
        </p:nvSpPr>
        <p:spPr>
          <a:xfrm>
            <a:off x="723898" y="4396287"/>
            <a:ext cx="9550401"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We employ our Postgraduates as Graduate Teaching Assistants in our labs to help both students and staff and to serve as a link between the two</a:t>
            </a:r>
          </a:p>
          <a:p>
            <a:pPr marL="800100" lvl="1" indent="-342900">
              <a:buFont typeface="Arial" panose="020B0604020202020204" pitchFamily="34" charset="0"/>
              <a:buChar char="•"/>
            </a:pPr>
            <a:r>
              <a:rPr lang="en-GB" sz="2400" dirty="0"/>
              <a:t>There is no need to be an expert</a:t>
            </a:r>
          </a:p>
          <a:p>
            <a:pPr marL="800100" lvl="1" indent="-342900">
              <a:buFont typeface="Arial" panose="020B0604020202020204" pitchFamily="34" charset="0"/>
              <a:buChar char="•"/>
            </a:pPr>
            <a:r>
              <a:rPr lang="en-GB" sz="2400" dirty="0"/>
              <a:t>Read through the code (the </a:t>
            </a:r>
            <a:r>
              <a:rPr lang="en-GB" sz="2400" dirty="0" err="1"/>
              <a:t>tidyverse</a:t>
            </a:r>
            <a:r>
              <a:rPr lang="en-GB" sz="2400" dirty="0"/>
              <a:t> helps here)</a:t>
            </a:r>
          </a:p>
          <a:p>
            <a:pPr marL="800100" lvl="1" indent="-342900">
              <a:buFont typeface="Arial" panose="020B0604020202020204" pitchFamily="34" charset="0"/>
              <a:buChar char="•"/>
            </a:pPr>
            <a:r>
              <a:rPr lang="en-GB" sz="2400" dirty="0"/>
              <a:t>Don’t touch the keyboard</a:t>
            </a:r>
          </a:p>
          <a:p>
            <a:pPr marL="800100" lvl="1" indent="-342900">
              <a:buFont typeface="Arial" panose="020B0604020202020204" pitchFamily="34" charset="0"/>
              <a:buChar char="•"/>
            </a:pPr>
            <a:r>
              <a:rPr lang="en-GB" sz="2400" dirty="0"/>
              <a:t>You are not learning R. You are learning skills using R.</a:t>
            </a:r>
          </a:p>
        </p:txBody>
      </p:sp>
    </p:spTree>
    <p:extLst>
      <p:ext uri="{BB962C8B-B14F-4D97-AF65-F5344CB8AC3E}">
        <p14:creationId xmlns:p14="http://schemas.microsoft.com/office/powerpoint/2010/main" val="344058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AAD9E-4C56-4613-B1F1-51E98A34EC93}"/>
              </a:ext>
            </a:extLst>
          </p:cNvPr>
          <p:cNvPicPr>
            <a:picLocks noChangeAspect="1"/>
          </p:cNvPicPr>
          <p:nvPr/>
        </p:nvPicPr>
        <p:blipFill>
          <a:blip r:embed="rId2"/>
          <a:stretch>
            <a:fillRect/>
          </a:stretch>
        </p:blipFill>
        <p:spPr>
          <a:xfrm>
            <a:off x="450396" y="407533"/>
            <a:ext cx="8591550" cy="2733675"/>
          </a:xfrm>
          <a:prstGeom prst="rect">
            <a:avLst/>
          </a:prstGeom>
        </p:spPr>
      </p:pic>
      <p:sp>
        <p:nvSpPr>
          <p:cNvPr id="5" name="TextBox 4">
            <a:extLst>
              <a:ext uri="{FF2B5EF4-FFF2-40B4-BE49-F238E27FC236}">
                <a16:creationId xmlns:a16="http://schemas.microsoft.com/office/drawing/2014/main" id="{8044AC01-EFA3-4797-A940-5AEC1CD8D2C3}"/>
              </a:ext>
            </a:extLst>
          </p:cNvPr>
          <p:cNvSpPr txBox="1"/>
          <p:nvPr/>
        </p:nvSpPr>
        <p:spPr>
          <a:xfrm>
            <a:off x="7939314" y="2257363"/>
            <a:ext cx="6096000" cy="646331"/>
          </a:xfrm>
          <a:prstGeom prst="rect">
            <a:avLst/>
          </a:prstGeom>
          <a:noFill/>
        </p:spPr>
        <p:txBody>
          <a:bodyPr wrap="square">
            <a:spAutoFit/>
          </a:bodyPr>
          <a:lstStyle/>
          <a:p>
            <a:r>
              <a:rPr lang="en-GB" dirty="0">
                <a:hlinkClick r:id="rId3"/>
              </a:rPr>
              <a:t>https://psyteachr.github.io/hack-your-data/</a:t>
            </a:r>
            <a:endParaRPr lang="en-GB" dirty="0"/>
          </a:p>
          <a:p>
            <a:endParaRPr lang="en-GB" dirty="0"/>
          </a:p>
        </p:txBody>
      </p:sp>
      <p:pic>
        <p:nvPicPr>
          <p:cNvPr id="7" name="Picture 6">
            <a:extLst>
              <a:ext uri="{FF2B5EF4-FFF2-40B4-BE49-F238E27FC236}">
                <a16:creationId xmlns:a16="http://schemas.microsoft.com/office/drawing/2014/main" id="{D656B929-A990-42E9-A18F-E2D064AA3C77}"/>
              </a:ext>
            </a:extLst>
          </p:cNvPr>
          <p:cNvPicPr>
            <a:picLocks noChangeAspect="1"/>
          </p:cNvPicPr>
          <p:nvPr/>
        </p:nvPicPr>
        <p:blipFill>
          <a:blip r:embed="rId4"/>
          <a:stretch>
            <a:fillRect/>
          </a:stretch>
        </p:blipFill>
        <p:spPr>
          <a:xfrm>
            <a:off x="2558596" y="3530360"/>
            <a:ext cx="6813549" cy="2997326"/>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C13479C7-AF0C-4F62-BD01-4FAFC12F7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8405" y="3530361"/>
            <a:ext cx="2812660" cy="2812660"/>
          </a:xfrm>
          <a:prstGeom prst="rect">
            <a:avLst/>
          </a:prstGeom>
        </p:spPr>
      </p:pic>
      <p:sp>
        <p:nvSpPr>
          <p:cNvPr id="13" name="TextBox 12">
            <a:extLst>
              <a:ext uri="{FF2B5EF4-FFF2-40B4-BE49-F238E27FC236}">
                <a16:creationId xmlns:a16="http://schemas.microsoft.com/office/drawing/2014/main" id="{D94AA6B9-AD47-4FC5-B90A-9CCB81871E83}"/>
              </a:ext>
            </a:extLst>
          </p:cNvPr>
          <p:cNvSpPr txBox="1"/>
          <p:nvPr/>
        </p:nvSpPr>
        <p:spPr>
          <a:xfrm>
            <a:off x="9087075" y="6343020"/>
            <a:ext cx="1900239" cy="369332"/>
          </a:xfrm>
          <a:prstGeom prst="rect">
            <a:avLst/>
          </a:prstGeom>
          <a:noFill/>
        </p:spPr>
        <p:txBody>
          <a:bodyPr wrap="square">
            <a:spAutoFit/>
          </a:bodyPr>
          <a:lstStyle/>
          <a:p>
            <a:r>
              <a:rPr lang="en-GB" b="0" i="0" dirty="0">
                <a:solidFill>
                  <a:srgbClr val="8899A6"/>
                </a:solidFill>
                <a:effectLst/>
                <a:latin typeface="-apple-system"/>
              </a:rPr>
              <a:t>@GuruGlasgow</a:t>
            </a:r>
            <a:endParaRPr lang="en-GB" dirty="0"/>
          </a:p>
        </p:txBody>
      </p:sp>
    </p:spTree>
    <p:extLst>
      <p:ext uri="{BB962C8B-B14F-4D97-AF65-F5344CB8AC3E}">
        <p14:creationId xmlns:p14="http://schemas.microsoft.com/office/powerpoint/2010/main" val="228732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0E7-E0A4-4DFB-A72F-B0B99F9B1538}"/>
              </a:ext>
            </a:extLst>
          </p:cNvPr>
          <p:cNvSpPr>
            <a:spLocks noGrp="1"/>
          </p:cNvSpPr>
          <p:nvPr>
            <p:ph type="title"/>
          </p:nvPr>
        </p:nvSpPr>
        <p:spPr/>
        <p:txBody>
          <a:bodyPr/>
          <a:lstStyle/>
          <a:p>
            <a:r>
              <a:rPr lang="en-GB" dirty="0"/>
              <a:t>Final Thoughts</a:t>
            </a:r>
          </a:p>
        </p:txBody>
      </p:sp>
      <p:sp>
        <p:nvSpPr>
          <p:cNvPr id="3" name="Content Placeholder 2">
            <a:extLst>
              <a:ext uri="{FF2B5EF4-FFF2-40B4-BE49-F238E27FC236}">
                <a16:creationId xmlns:a16="http://schemas.microsoft.com/office/drawing/2014/main" id="{3C91732D-F1DE-4461-98EA-A5AB69675FA7}"/>
              </a:ext>
            </a:extLst>
          </p:cNvPr>
          <p:cNvSpPr>
            <a:spLocks noGrp="1"/>
          </p:cNvSpPr>
          <p:nvPr>
            <p:ph idx="1"/>
          </p:nvPr>
        </p:nvSpPr>
        <p:spPr>
          <a:xfrm>
            <a:off x="838200" y="1825625"/>
            <a:ext cx="10858500" cy="4667250"/>
          </a:xfrm>
        </p:spPr>
        <p:txBody>
          <a:bodyPr>
            <a:noAutofit/>
          </a:bodyPr>
          <a:lstStyle/>
          <a:p>
            <a:r>
              <a:rPr lang="en-GB" sz="2400" dirty="0"/>
              <a:t>Changing a curriculum is challenging to say the least</a:t>
            </a:r>
            <a:r>
              <a:rPr lang="en-GB" dirty="0"/>
              <a:t> </a:t>
            </a:r>
          </a:p>
          <a:p>
            <a:pPr lvl="1"/>
            <a:r>
              <a:rPr lang="en-GB" sz="2200" dirty="0"/>
              <a:t>Know the rationale &amp; explain that clearly to your students</a:t>
            </a:r>
          </a:p>
          <a:p>
            <a:pPr lvl="1"/>
            <a:r>
              <a:rPr lang="en-GB" sz="2200" dirty="0"/>
              <a:t>Students want to learn and be challenged, and have chosen your course for a reason - most likely interest in the topic. Make the most of that to teach them good practice in your field.</a:t>
            </a:r>
          </a:p>
          <a:p>
            <a:r>
              <a:rPr lang="en-GB" sz="2400" dirty="0"/>
              <a:t>There is a learning curve for both staff and students so show the benefits to both parties, and never underestimate the importance of community</a:t>
            </a:r>
          </a:p>
          <a:p>
            <a:pPr lvl="1"/>
            <a:r>
              <a:rPr lang="en-GB" sz="2200" dirty="0"/>
              <a:t>Increased job opportunities and desirable graduate skillset</a:t>
            </a:r>
          </a:p>
          <a:p>
            <a:pPr lvl="1"/>
            <a:r>
              <a:rPr lang="en-GB" sz="2200" dirty="0"/>
              <a:t>Student independence creates staff time and allows for better projects</a:t>
            </a:r>
          </a:p>
          <a:p>
            <a:r>
              <a:rPr lang="en-GB" sz="2400" dirty="0"/>
              <a:t>Not everyone is in the position to make wholesale changes</a:t>
            </a:r>
          </a:p>
          <a:p>
            <a:pPr lvl="1"/>
            <a:r>
              <a:rPr lang="en-GB" sz="2200" dirty="0"/>
              <a:t>Find the one small thing you can change that will benefit your students and change that.</a:t>
            </a:r>
          </a:p>
        </p:txBody>
      </p:sp>
    </p:spTree>
    <p:extLst>
      <p:ext uri="{BB962C8B-B14F-4D97-AF65-F5344CB8AC3E}">
        <p14:creationId xmlns:p14="http://schemas.microsoft.com/office/powerpoint/2010/main" val="233804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0E7-E0A4-4DFB-A72F-B0B99F9B1538}"/>
              </a:ext>
            </a:extLst>
          </p:cNvPr>
          <p:cNvSpPr>
            <a:spLocks noGrp="1"/>
          </p:cNvSpPr>
          <p:nvPr>
            <p:ph type="title"/>
          </p:nvPr>
        </p:nvSpPr>
        <p:spPr/>
        <p:txBody>
          <a:bodyPr/>
          <a:lstStyle/>
          <a:p>
            <a:r>
              <a:rPr lang="en-GB" dirty="0"/>
              <a:t>Student Perspective</a:t>
            </a:r>
          </a:p>
        </p:txBody>
      </p:sp>
      <p:sp>
        <p:nvSpPr>
          <p:cNvPr id="5" name="TextBox 4">
            <a:extLst>
              <a:ext uri="{FF2B5EF4-FFF2-40B4-BE49-F238E27FC236}">
                <a16:creationId xmlns:a16="http://schemas.microsoft.com/office/drawing/2014/main" id="{6EEA0E29-3644-429E-B372-B5248E534B4D}"/>
              </a:ext>
            </a:extLst>
          </p:cNvPr>
          <p:cNvSpPr txBox="1"/>
          <p:nvPr/>
        </p:nvSpPr>
        <p:spPr>
          <a:xfrm>
            <a:off x="406400" y="1921026"/>
            <a:ext cx="11161486" cy="1569660"/>
          </a:xfrm>
          <a:prstGeom prst="rect">
            <a:avLst/>
          </a:prstGeom>
          <a:noFill/>
        </p:spPr>
        <p:txBody>
          <a:bodyPr wrap="square">
            <a:spAutoFit/>
          </a:bodyPr>
          <a:lstStyle/>
          <a:p>
            <a:pPr algn="l"/>
            <a:r>
              <a:rPr lang="en-GB" sz="2400" b="1" i="0" dirty="0">
                <a:effectLst/>
              </a:rPr>
              <a:t>Student 1: </a:t>
            </a:r>
            <a:r>
              <a:rPr lang="en-GB" sz="2400" b="0" i="0" dirty="0">
                <a:effectLst/>
              </a:rPr>
              <a:t>Knowing about reproducibility and issues in reproducibility early on in the undergrad has helped me to be more critical about the papers that I read, but also helped me in designing my own studies. You know the pitfalls, issues that prevent reproducibility, so you know the things to look out for.</a:t>
            </a:r>
          </a:p>
        </p:txBody>
      </p:sp>
      <p:sp>
        <p:nvSpPr>
          <p:cNvPr id="7" name="TextBox 6">
            <a:extLst>
              <a:ext uri="{FF2B5EF4-FFF2-40B4-BE49-F238E27FC236}">
                <a16:creationId xmlns:a16="http://schemas.microsoft.com/office/drawing/2014/main" id="{163E1EC3-1127-492A-8F21-93DC74312B19}"/>
              </a:ext>
            </a:extLst>
          </p:cNvPr>
          <p:cNvSpPr txBox="1"/>
          <p:nvPr/>
        </p:nvSpPr>
        <p:spPr>
          <a:xfrm>
            <a:off x="406400" y="4015379"/>
            <a:ext cx="11379200" cy="2954655"/>
          </a:xfrm>
          <a:prstGeom prst="rect">
            <a:avLst/>
          </a:prstGeom>
          <a:noFill/>
        </p:spPr>
        <p:txBody>
          <a:bodyPr wrap="square">
            <a:spAutoFit/>
          </a:bodyPr>
          <a:lstStyle/>
          <a:p>
            <a:pPr algn="l"/>
            <a:r>
              <a:rPr lang="en-GB" sz="2400" b="1" i="0" dirty="0">
                <a:effectLst/>
              </a:rPr>
              <a:t>Student 2: </a:t>
            </a:r>
            <a:r>
              <a:rPr lang="en-GB" sz="2400" b="0" i="0" dirty="0">
                <a:effectLst/>
              </a:rPr>
              <a:t>Learning the skills from level one has given us the tools to evaluate research when writing essays. It has allowed us to take more of a critical look at a paper's methods and therefore question its results. An important skill for doing well in coursework….. Although challenging at first, perseverance with the principles and tools of open science and reproducibility will open so many opportunities during your undergraduate and beyond. It's like a muscle group. The more you work at it, the stronger it gets and you'll see the results.</a:t>
            </a:r>
          </a:p>
          <a:p>
            <a:pPr algn="l"/>
            <a:endParaRPr lang="en-GB" b="0" i="0" dirty="0">
              <a:effectLst/>
              <a:latin typeface="Segoe UI" panose="020B0502040204020203" pitchFamily="34" charset="0"/>
            </a:endParaRPr>
          </a:p>
        </p:txBody>
      </p:sp>
    </p:spTree>
    <p:extLst>
      <p:ext uri="{BB962C8B-B14F-4D97-AF65-F5344CB8AC3E}">
        <p14:creationId xmlns:p14="http://schemas.microsoft.com/office/powerpoint/2010/main" val="61178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0E7-E0A4-4DFB-A72F-B0B99F9B1538}"/>
              </a:ext>
            </a:extLst>
          </p:cNvPr>
          <p:cNvSpPr>
            <a:spLocks noGrp="1"/>
          </p:cNvSpPr>
          <p:nvPr>
            <p:ph type="title"/>
          </p:nvPr>
        </p:nvSpPr>
        <p:spPr/>
        <p:txBody>
          <a:bodyPr/>
          <a:lstStyle/>
          <a:p>
            <a:r>
              <a:rPr lang="en-GB" dirty="0"/>
              <a:t>Conclusion</a:t>
            </a:r>
          </a:p>
        </p:txBody>
      </p:sp>
      <p:sp>
        <p:nvSpPr>
          <p:cNvPr id="4" name="Content Placeholder 3">
            <a:extLst>
              <a:ext uri="{FF2B5EF4-FFF2-40B4-BE49-F238E27FC236}">
                <a16:creationId xmlns:a16="http://schemas.microsoft.com/office/drawing/2014/main" id="{EC7CD748-6D3D-4412-B0BC-343FA9E73958}"/>
              </a:ext>
            </a:extLst>
          </p:cNvPr>
          <p:cNvSpPr>
            <a:spLocks noGrp="1"/>
          </p:cNvSpPr>
          <p:nvPr>
            <p:ph idx="1"/>
          </p:nvPr>
        </p:nvSpPr>
        <p:spPr>
          <a:xfrm>
            <a:off x="838200" y="1825625"/>
            <a:ext cx="6506029" cy="4351338"/>
          </a:xfrm>
        </p:spPr>
        <p:txBody>
          <a:bodyPr/>
          <a:lstStyle/>
          <a:p>
            <a:r>
              <a:rPr lang="en-GB" sz="2800" dirty="0">
                <a:cs typeface="Arial" panose="020B0604020202020204" pitchFamily="34" charset="0"/>
              </a:rPr>
              <a:t>Identify the knowledge and skills you want your students to have</a:t>
            </a:r>
          </a:p>
          <a:p>
            <a:r>
              <a:rPr lang="en-GB" dirty="0">
                <a:cs typeface="Arial" panose="020B0604020202020204" pitchFamily="34" charset="0"/>
              </a:rPr>
              <a:t>Identify the tools and assignments that allow you to teach those aspects</a:t>
            </a:r>
          </a:p>
          <a:p>
            <a:r>
              <a:rPr lang="en-GB" dirty="0">
                <a:cs typeface="Arial" panose="020B0604020202020204" pitchFamily="34" charset="0"/>
              </a:rPr>
              <a:t>Integrate </a:t>
            </a:r>
            <a:r>
              <a:rPr lang="en-GB" sz="2800" dirty="0"/>
              <a:t>into teaching, research, and admin</a:t>
            </a:r>
          </a:p>
          <a:p>
            <a:r>
              <a:rPr lang="en-GB" sz="2800" dirty="0">
                <a:cs typeface="Arial" panose="020B0604020202020204" pitchFamily="34" charset="0"/>
              </a:rPr>
              <a:t>Everyone benefits from teaching based around reproducible methods as t</a:t>
            </a:r>
            <a:r>
              <a:rPr lang="en-GB" dirty="0"/>
              <a:t>he skillset goes beyond the classroom.</a:t>
            </a:r>
            <a:endParaRPr lang="en-GB" sz="2800" dirty="0"/>
          </a:p>
          <a:p>
            <a:endParaRPr lang="en-GB" dirty="0"/>
          </a:p>
        </p:txBody>
      </p:sp>
      <p:pic>
        <p:nvPicPr>
          <p:cNvPr id="9" name="Picture 8" descr="A picture containing shape&#10;&#10;Description automatically generated">
            <a:extLst>
              <a:ext uri="{FF2B5EF4-FFF2-40B4-BE49-F238E27FC236}">
                <a16:creationId xmlns:a16="http://schemas.microsoft.com/office/drawing/2014/main" id="{74658D30-0A55-4C64-9764-268E25C23EC4}"/>
              </a:ext>
            </a:extLst>
          </p:cNvPr>
          <p:cNvPicPr>
            <a:picLocks noChangeAspect="1"/>
          </p:cNvPicPr>
          <p:nvPr/>
        </p:nvPicPr>
        <p:blipFill rotWithShape="1">
          <a:blip r:embed="rId2">
            <a:extLst>
              <a:ext uri="{28A0092B-C50C-407E-A947-70E740481C1C}">
                <a14:useLocalDpi xmlns:a14="http://schemas.microsoft.com/office/drawing/2010/main" val="0"/>
              </a:ext>
            </a:extLst>
          </a:blip>
          <a:srcRect t="18845" b="54798"/>
          <a:stretch/>
        </p:blipFill>
        <p:spPr>
          <a:xfrm>
            <a:off x="7518400" y="4053228"/>
            <a:ext cx="4557486" cy="675693"/>
          </a:xfrm>
          <a:prstGeom prst="rect">
            <a:avLst/>
          </a:prstGeom>
        </p:spPr>
      </p:pic>
      <p:sp>
        <p:nvSpPr>
          <p:cNvPr id="11" name="TextBox 10">
            <a:extLst>
              <a:ext uri="{FF2B5EF4-FFF2-40B4-BE49-F238E27FC236}">
                <a16:creationId xmlns:a16="http://schemas.microsoft.com/office/drawing/2014/main" id="{02CB04EF-19F0-49F5-9F08-E510FA7FCD84}"/>
              </a:ext>
            </a:extLst>
          </p:cNvPr>
          <p:cNvSpPr txBox="1"/>
          <p:nvPr/>
        </p:nvSpPr>
        <p:spPr>
          <a:xfrm>
            <a:off x="7946572" y="3105834"/>
            <a:ext cx="3701142" cy="646331"/>
          </a:xfrm>
          <a:prstGeom prst="rect">
            <a:avLst/>
          </a:prstGeom>
          <a:noFill/>
        </p:spPr>
        <p:txBody>
          <a:bodyPr wrap="square">
            <a:spAutoFit/>
          </a:bodyPr>
          <a:lstStyle/>
          <a:p>
            <a:pPr algn="ctr"/>
            <a:r>
              <a:rPr lang="en-GB" dirty="0"/>
              <a:t>@mcaleerp &amp; @uofgpsychology</a:t>
            </a:r>
          </a:p>
          <a:p>
            <a:pPr algn="ctr"/>
            <a:r>
              <a:rPr lang="en-GB" dirty="0">
                <a:hlinkClick r:id="rId3"/>
              </a:rPr>
              <a:t>philip.mcaleer@glasgow.ac.uk</a:t>
            </a:r>
            <a:endParaRPr lang="en-GB" dirty="0"/>
          </a:p>
        </p:txBody>
      </p:sp>
    </p:spTree>
    <p:extLst>
      <p:ext uri="{BB962C8B-B14F-4D97-AF65-F5344CB8AC3E}">
        <p14:creationId xmlns:p14="http://schemas.microsoft.com/office/powerpoint/2010/main" val="368793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0E7-E0A4-4DFB-A72F-B0B99F9B1538}"/>
              </a:ext>
            </a:extLst>
          </p:cNvPr>
          <p:cNvSpPr>
            <a:spLocks noGrp="1"/>
          </p:cNvSpPr>
          <p:nvPr>
            <p:ph type="title"/>
          </p:nvPr>
        </p:nvSpPr>
        <p:spPr/>
        <p:txBody>
          <a:bodyPr/>
          <a:lstStyle/>
          <a:p>
            <a:r>
              <a:rPr lang="en-GB" dirty="0"/>
              <a:t>Community</a:t>
            </a:r>
          </a:p>
        </p:txBody>
      </p:sp>
      <p:sp>
        <p:nvSpPr>
          <p:cNvPr id="4" name="Content Placeholder 3">
            <a:extLst>
              <a:ext uri="{FF2B5EF4-FFF2-40B4-BE49-F238E27FC236}">
                <a16:creationId xmlns:a16="http://schemas.microsoft.com/office/drawing/2014/main" id="{EC7CD748-6D3D-4412-B0BC-343FA9E73958}"/>
              </a:ext>
            </a:extLst>
          </p:cNvPr>
          <p:cNvSpPr>
            <a:spLocks noGrp="1"/>
          </p:cNvSpPr>
          <p:nvPr>
            <p:ph idx="1"/>
          </p:nvPr>
        </p:nvSpPr>
        <p:spPr>
          <a:xfrm>
            <a:off x="838200" y="1825624"/>
            <a:ext cx="6506029" cy="4879975"/>
          </a:xfrm>
        </p:spPr>
        <p:txBody>
          <a:bodyPr>
            <a:normAutofit/>
          </a:bodyPr>
          <a:lstStyle/>
          <a:p>
            <a:pPr marL="0" indent="0">
              <a:buNone/>
            </a:pPr>
            <a:r>
              <a:rPr lang="en-GB" dirty="0">
                <a:cs typeface="Arial" panose="020B0604020202020204" pitchFamily="34" charset="0"/>
              </a:rPr>
              <a:t>These changes have truly been a team effort between staff and students and every single one of them should be thanked for helping to improve the teaching of research methods in our School.</a:t>
            </a:r>
            <a:endParaRPr lang="en-GB" sz="2800" dirty="0"/>
          </a:p>
          <a:p>
            <a:pPr marL="0" indent="0">
              <a:buNone/>
            </a:pPr>
            <a:endParaRPr lang="en-GB" dirty="0"/>
          </a:p>
          <a:p>
            <a:pPr marL="0" indent="0">
              <a:buNone/>
            </a:pPr>
            <a:r>
              <a:rPr lang="en-GB" dirty="0"/>
              <a:t>Special mention to:</a:t>
            </a:r>
          </a:p>
          <a:p>
            <a:pPr marL="0" indent="0">
              <a:buNone/>
            </a:pPr>
            <a:r>
              <a:rPr lang="en-GB" dirty="0"/>
              <a:t>Dale Barr, Lisa </a:t>
            </a:r>
            <a:r>
              <a:rPr lang="en-GB" dirty="0" err="1"/>
              <a:t>DeBruine</a:t>
            </a:r>
            <a:r>
              <a:rPr lang="en-GB" dirty="0"/>
              <a:t>, Emily Nordmann, Helena Paterson, Niamh Stack, &amp; Heather Cleland Woods. Find them all on twitter as they are all awesome!</a:t>
            </a:r>
          </a:p>
        </p:txBody>
      </p:sp>
      <p:pic>
        <p:nvPicPr>
          <p:cNvPr id="9" name="Picture 8" descr="A picture containing shape&#10;&#10;Description automatically generated">
            <a:extLst>
              <a:ext uri="{FF2B5EF4-FFF2-40B4-BE49-F238E27FC236}">
                <a16:creationId xmlns:a16="http://schemas.microsoft.com/office/drawing/2014/main" id="{74658D30-0A55-4C64-9764-268E25C23EC4}"/>
              </a:ext>
            </a:extLst>
          </p:cNvPr>
          <p:cNvPicPr>
            <a:picLocks noChangeAspect="1"/>
          </p:cNvPicPr>
          <p:nvPr/>
        </p:nvPicPr>
        <p:blipFill rotWithShape="1">
          <a:blip r:embed="rId2">
            <a:extLst>
              <a:ext uri="{28A0092B-C50C-407E-A947-70E740481C1C}">
                <a14:useLocalDpi xmlns:a14="http://schemas.microsoft.com/office/drawing/2010/main" val="0"/>
              </a:ext>
            </a:extLst>
          </a:blip>
          <a:srcRect t="18845" b="54798"/>
          <a:stretch/>
        </p:blipFill>
        <p:spPr>
          <a:xfrm>
            <a:off x="7518400" y="4053228"/>
            <a:ext cx="4557486" cy="675693"/>
          </a:xfrm>
          <a:prstGeom prst="rect">
            <a:avLst/>
          </a:prstGeom>
        </p:spPr>
      </p:pic>
      <p:sp>
        <p:nvSpPr>
          <p:cNvPr id="11" name="TextBox 10">
            <a:extLst>
              <a:ext uri="{FF2B5EF4-FFF2-40B4-BE49-F238E27FC236}">
                <a16:creationId xmlns:a16="http://schemas.microsoft.com/office/drawing/2014/main" id="{02CB04EF-19F0-49F5-9F08-E510FA7FCD84}"/>
              </a:ext>
            </a:extLst>
          </p:cNvPr>
          <p:cNvSpPr txBox="1"/>
          <p:nvPr/>
        </p:nvSpPr>
        <p:spPr>
          <a:xfrm>
            <a:off x="7946572" y="3105834"/>
            <a:ext cx="3701142" cy="646331"/>
          </a:xfrm>
          <a:prstGeom prst="rect">
            <a:avLst/>
          </a:prstGeom>
          <a:noFill/>
        </p:spPr>
        <p:txBody>
          <a:bodyPr wrap="square">
            <a:spAutoFit/>
          </a:bodyPr>
          <a:lstStyle/>
          <a:p>
            <a:pPr algn="ctr"/>
            <a:r>
              <a:rPr lang="en-GB" dirty="0"/>
              <a:t>@mcaleerp &amp; @uofgpsychology</a:t>
            </a:r>
          </a:p>
          <a:p>
            <a:pPr algn="ctr"/>
            <a:r>
              <a:rPr lang="en-GB" dirty="0">
                <a:hlinkClick r:id="rId3"/>
              </a:rPr>
              <a:t>philip.mcaleer@glasgow.ac.uk</a:t>
            </a:r>
            <a:endParaRPr lang="en-GB" dirty="0"/>
          </a:p>
        </p:txBody>
      </p:sp>
    </p:spTree>
    <p:extLst>
      <p:ext uri="{BB962C8B-B14F-4D97-AF65-F5344CB8AC3E}">
        <p14:creationId xmlns:p14="http://schemas.microsoft.com/office/powerpoint/2010/main" val="12398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A97C-3BBF-5E46-BDA8-6C6F5F837D7E}"/>
              </a:ext>
            </a:extLst>
          </p:cNvPr>
          <p:cNvSpPr>
            <a:spLocks noGrp="1"/>
          </p:cNvSpPr>
          <p:nvPr>
            <p:ph type="title"/>
          </p:nvPr>
        </p:nvSpPr>
        <p:spPr>
          <a:xfrm>
            <a:off x="839788" y="457200"/>
            <a:ext cx="3932237" cy="739833"/>
          </a:xfrm>
        </p:spPr>
        <p:txBody>
          <a:bodyPr/>
          <a:lstStyle/>
          <a:p>
            <a:r>
              <a:rPr lang="en-US" dirty="0"/>
              <a:t>2016</a:t>
            </a:r>
          </a:p>
        </p:txBody>
      </p:sp>
      <p:pic>
        <p:nvPicPr>
          <p:cNvPr id="5" name="Content Placeholder 4">
            <a:extLst>
              <a:ext uri="{FF2B5EF4-FFF2-40B4-BE49-F238E27FC236}">
                <a16:creationId xmlns:a16="http://schemas.microsoft.com/office/drawing/2014/main" id="{E87E4123-CCFD-A54A-8E68-FE2809935FF5}"/>
              </a:ext>
            </a:extLst>
          </p:cNvPr>
          <p:cNvPicPr>
            <a:picLocks noGrp="1" noChangeAspect="1"/>
          </p:cNvPicPr>
          <p:nvPr>
            <p:ph idx="1"/>
          </p:nvPr>
        </p:nvPicPr>
        <p:blipFill>
          <a:blip r:embed="rId3"/>
          <a:stretch>
            <a:fillRect/>
          </a:stretch>
        </p:blipFill>
        <p:spPr>
          <a:xfrm>
            <a:off x="6902976" y="1134515"/>
            <a:ext cx="3511024" cy="4588970"/>
          </a:xfrm>
          <a:prstGeom prst="rect">
            <a:avLst/>
          </a:prstGeom>
        </p:spPr>
      </p:pic>
      <p:sp>
        <p:nvSpPr>
          <p:cNvPr id="4" name="Text Placeholder 3">
            <a:extLst>
              <a:ext uri="{FF2B5EF4-FFF2-40B4-BE49-F238E27FC236}">
                <a16:creationId xmlns:a16="http://schemas.microsoft.com/office/drawing/2014/main" id="{F88F025A-2CDB-8547-8FC2-281790D667D9}"/>
              </a:ext>
            </a:extLst>
          </p:cNvPr>
          <p:cNvSpPr>
            <a:spLocks noGrp="1"/>
          </p:cNvSpPr>
          <p:nvPr>
            <p:ph type="body" sz="half" idx="2"/>
          </p:nvPr>
        </p:nvSpPr>
        <p:spPr>
          <a:xfrm>
            <a:off x="839788" y="1413164"/>
            <a:ext cx="3932237" cy="4455824"/>
          </a:xfrm>
        </p:spPr>
        <p:txBody>
          <a:bodyPr>
            <a:normAutofit fontScale="92500" lnSpcReduction="10000"/>
          </a:bodyPr>
          <a:lstStyle/>
          <a:p>
            <a:r>
              <a:rPr lang="en-GB" sz="3200" i="1" dirty="0"/>
              <a:t>‘carry out an extensive piece of empirical research that requires them </a:t>
            </a:r>
            <a:r>
              <a:rPr lang="en-GB" sz="3200" b="1" i="1" dirty="0"/>
              <a:t>individually</a:t>
            </a:r>
            <a:r>
              <a:rPr lang="en-GB" sz="3200" i="1" dirty="0"/>
              <a:t> to demonstrate a range of research skills including planning, considering and resolving ethical issues, analysis and dissemination of findings.’</a:t>
            </a:r>
            <a:endParaRPr lang="en-GB" sz="3200" i="1" dirty="0">
              <a:effectLst/>
            </a:endParaRPr>
          </a:p>
          <a:p>
            <a:endParaRPr lang="en-US" dirty="0"/>
          </a:p>
        </p:txBody>
      </p:sp>
      <p:sp>
        <p:nvSpPr>
          <p:cNvPr id="3" name="Rectangle 2">
            <a:extLst>
              <a:ext uri="{FF2B5EF4-FFF2-40B4-BE49-F238E27FC236}">
                <a16:creationId xmlns:a16="http://schemas.microsoft.com/office/drawing/2014/main" id="{729C1FD3-887F-48E6-8E5B-704E7F65C806}"/>
              </a:ext>
            </a:extLst>
          </p:cNvPr>
          <p:cNvSpPr/>
          <p:nvPr/>
        </p:nvSpPr>
        <p:spPr>
          <a:xfrm>
            <a:off x="7443379" y="5868988"/>
            <a:ext cx="2430217" cy="369332"/>
          </a:xfrm>
          <a:prstGeom prst="rect">
            <a:avLst/>
          </a:prstGeom>
        </p:spPr>
        <p:txBody>
          <a:bodyPr wrap="none">
            <a:spAutoFit/>
          </a:bodyPr>
          <a:lstStyle/>
          <a:p>
            <a:r>
              <a:rPr lang="en-GB" dirty="0">
                <a:hlinkClick r:id="rId4"/>
              </a:rPr>
              <a:t>https://www.qaa.ac.uk/</a:t>
            </a:r>
            <a:endParaRPr lang="en-GB" dirty="0"/>
          </a:p>
        </p:txBody>
      </p:sp>
    </p:spTree>
    <p:extLst>
      <p:ext uri="{BB962C8B-B14F-4D97-AF65-F5344CB8AC3E}">
        <p14:creationId xmlns:p14="http://schemas.microsoft.com/office/powerpoint/2010/main" val="316919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A14428-091D-47AB-9CC3-353F1B56D6FB}"/>
              </a:ext>
            </a:extLst>
          </p:cNvPr>
          <p:cNvPicPr>
            <a:picLocks noChangeAspect="1"/>
          </p:cNvPicPr>
          <p:nvPr/>
        </p:nvPicPr>
        <p:blipFill rotWithShape="1">
          <a:blip r:embed="rId2"/>
          <a:srcRect l="44312" t="61995"/>
          <a:stretch/>
        </p:blipFill>
        <p:spPr>
          <a:xfrm>
            <a:off x="7437348" y="3547410"/>
            <a:ext cx="2832100" cy="2156584"/>
          </a:xfrm>
          <a:prstGeom prst="rect">
            <a:avLst/>
          </a:prstGeom>
        </p:spPr>
      </p:pic>
      <p:pic>
        <p:nvPicPr>
          <p:cNvPr id="5" name="Picture 4">
            <a:extLst>
              <a:ext uri="{FF2B5EF4-FFF2-40B4-BE49-F238E27FC236}">
                <a16:creationId xmlns:a16="http://schemas.microsoft.com/office/drawing/2014/main" id="{C9433422-6B66-474F-8845-2D61932391D5}"/>
              </a:ext>
            </a:extLst>
          </p:cNvPr>
          <p:cNvPicPr>
            <a:picLocks noChangeAspect="1"/>
          </p:cNvPicPr>
          <p:nvPr/>
        </p:nvPicPr>
        <p:blipFill rotWithShape="1">
          <a:blip r:embed="rId3"/>
          <a:srcRect b="60641"/>
          <a:stretch/>
        </p:blipFill>
        <p:spPr>
          <a:xfrm>
            <a:off x="633412" y="0"/>
            <a:ext cx="10086975" cy="2580268"/>
          </a:xfrm>
          <a:prstGeom prst="rect">
            <a:avLst/>
          </a:prstGeom>
        </p:spPr>
      </p:pic>
      <p:sp>
        <p:nvSpPr>
          <p:cNvPr id="7" name="TextBox 6">
            <a:extLst>
              <a:ext uri="{FF2B5EF4-FFF2-40B4-BE49-F238E27FC236}">
                <a16:creationId xmlns:a16="http://schemas.microsoft.com/office/drawing/2014/main" id="{DDDBF6E5-8D95-4792-B38E-5953D79C483E}"/>
              </a:ext>
            </a:extLst>
          </p:cNvPr>
          <p:cNvSpPr txBox="1"/>
          <p:nvPr/>
        </p:nvSpPr>
        <p:spPr>
          <a:xfrm>
            <a:off x="7640548" y="6488668"/>
            <a:ext cx="6096000" cy="646331"/>
          </a:xfrm>
          <a:prstGeom prst="rect">
            <a:avLst/>
          </a:prstGeom>
          <a:noFill/>
        </p:spPr>
        <p:txBody>
          <a:bodyPr wrap="square">
            <a:spAutoFit/>
          </a:bodyPr>
          <a:lstStyle/>
          <a:p>
            <a:r>
              <a:rPr lang="en-GB" dirty="0">
                <a:hlinkClick r:id="rId4"/>
              </a:rPr>
              <a:t>https://talklab.psy.gla.ac.uk/barr_sips_2019/</a:t>
            </a:r>
            <a:endParaRPr lang="en-GB" dirty="0"/>
          </a:p>
          <a:p>
            <a:endParaRPr lang="en-GB" dirty="0"/>
          </a:p>
        </p:txBody>
      </p:sp>
      <p:pic>
        <p:nvPicPr>
          <p:cNvPr id="4" name="Picture 3">
            <a:extLst>
              <a:ext uri="{FF2B5EF4-FFF2-40B4-BE49-F238E27FC236}">
                <a16:creationId xmlns:a16="http://schemas.microsoft.com/office/drawing/2014/main" id="{DEB4BECB-4440-41C5-9DB9-A731AC69C896}"/>
              </a:ext>
            </a:extLst>
          </p:cNvPr>
          <p:cNvPicPr>
            <a:picLocks noChangeAspect="1"/>
          </p:cNvPicPr>
          <p:nvPr/>
        </p:nvPicPr>
        <p:blipFill rotWithShape="1">
          <a:blip r:embed="rId5"/>
          <a:srcRect l="40812" t="4344" r="33585" b="46810"/>
          <a:stretch/>
        </p:blipFill>
        <p:spPr>
          <a:xfrm>
            <a:off x="2046452" y="2755900"/>
            <a:ext cx="2033899" cy="3591960"/>
          </a:xfrm>
          <a:prstGeom prst="rect">
            <a:avLst/>
          </a:prstGeom>
        </p:spPr>
      </p:pic>
      <p:pic>
        <p:nvPicPr>
          <p:cNvPr id="8" name="Picture 7">
            <a:extLst>
              <a:ext uri="{FF2B5EF4-FFF2-40B4-BE49-F238E27FC236}">
                <a16:creationId xmlns:a16="http://schemas.microsoft.com/office/drawing/2014/main" id="{5725EAD2-6478-4157-AA45-229E19D85E9B}"/>
              </a:ext>
            </a:extLst>
          </p:cNvPr>
          <p:cNvPicPr>
            <a:picLocks noChangeAspect="1"/>
          </p:cNvPicPr>
          <p:nvPr/>
        </p:nvPicPr>
        <p:blipFill rotWithShape="1">
          <a:blip r:embed="rId2"/>
          <a:srcRect t="15924" b="78708"/>
          <a:stretch/>
        </p:blipFill>
        <p:spPr>
          <a:xfrm>
            <a:off x="4296251" y="3037510"/>
            <a:ext cx="5580695" cy="334268"/>
          </a:xfrm>
          <a:prstGeom prst="rect">
            <a:avLst/>
          </a:prstGeom>
        </p:spPr>
      </p:pic>
      <p:pic>
        <p:nvPicPr>
          <p:cNvPr id="10" name="Picture 9">
            <a:extLst>
              <a:ext uri="{FF2B5EF4-FFF2-40B4-BE49-F238E27FC236}">
                <a16:creationId xmlns:a16="http://schemas.microsoft.com/office/drawing/2014/main" id="{5D9E8168-8654-48BA-8834-9C00697AAA08}"/>
              </a:ext>
            </a:extLst>
          </p:cNvPr>
          <p:cNvPicPr>
            <a:picLocks noChangeAspect="1"/>
          </p:cNvPicPr>
          <p:nvPr/>
        </p:nvPicPr>
        <p:blipFill rotWithShape="1">
          <a:blip r:embed="rId2"/>
          <a:srcRect l="41352" t="23332" b="44478"/>
          <a:stretch/>
        </p:blipFill>
        <p:spPr>
          <a:xfrm>
            <a:off x="3948502" y="3669265"/>
            <a:ext cx="3272946" cy="2004530"/>
          </a:xfrm>
          <a:prstGeom prst="rect">
            <a:avLst/>
          </a:prstGeom>
        </p:spPr>
      </p:pic>
    </p:spTree>
    <p:extLst>
      <p:ext uri="{BB962C8B-B14F-4D97-AF65-F5344CB8AC3E}">
        <p14:creationId xmlns:p14="http://schemas.microsoft.com/office/powerpoint/2010/main" val="211653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33422-6B66-474F-8845-2D61932391D5}"/>
              </a:ext>
            </a:extLst>
          </p:cNvPr>
          <p:cNvPicPr>
            <a:picLocks noChangeAspect="1"/>
          </p:cNvPicPr>
          <p:nvPr/>
        </p:nvPicPr>
        <p:blipFill rotWithShape="1">
          <a:blip r:embed="rId2"/>
          <a:srcRect b="1055"/>
          <a:stretch/>
        </p:blipFill>
        <p:spPr>
          <a:xfrm>
            <a:off x="633412" y="0"/>
            <a:ext cx="10086975" cy="6486460"/>
          </a:xfrm>
          <a:prstGeom prst="rect">
            <a:avLst/>
          </a:prstGeom>
        </p:spPr>
      </p:pic>
      <p:sp>
        <p:nvSpPr>
          <p:cNvPr id="7" name="TextBox 6">
            <a:extLst>
              <a:ext uri="{FF2B5EF4-FFF2-40B4-BE49-F238E27FC236}">
                <a16:creationId xmlns:a16="http://schemas.microsoft.com/office/drawing/2014/main" id="{DDDBF6E5-8D95-4792-B38E-5953D79C483E}"/>
              </a:ext>
            </a:extLst>
          </p:cNvPr>
          <p:cNvSpPr txBox="1"/>
          <p:nvPr/>
        </p:nvSpPr>
        <p:spPr>
          <a:xfrm>
            <a:off x="7640548" y="6488668"/>
            <a:ext cx="6096000" cy="646331"/>
          </a:xfrm>
          <a:prstGeom prst="rect">
            <a:avLst/>
          </a:prstGeom>
          <a:noFill/>
        </p:spPr>
        <p:txBody>
          <a:bodyPr wrap="square">
            <a:spAutoFit/>
          </a:bodyPr>
          <a:lstStyle/>
          <a:p>
            <a:r>
              <a:rPr lang="en-GB" dirty="0">
                <a:hlinkClick r:id="rId3"/>
              </a:rPr>
              <a:t>https://talklab.psy.gla.ac.uk/barr_sips_2019/</a:t>
            </a:r>
            <a:endParaRPr lang="en-GB" dirty="0"/>
          </a:p>
          <a:p>
            <a:endParaRPr lang="en-GB" dirty="0"/>
          </a:p>
        </p:txBody>
      </p:sp>
      <p:pic>
        <p:nvPicPr>
          <p:cNvPr id="4" name="Picture 3">
            <a:extLst>
              <a:ext uri="{FF2B5EF4-FFF2-40B4-BE49-F238E27FC236}">
                <a16:creationId xmlns:a16="http://schemas.microsoft.com/office/drawing/2014/main" id="{94B78012-582B-43E1-99D3-91697A16C324}"/>
              </a:ext>
            </a:extLst>
          </p:cNvPr>
          <p:cNvPicPr>
            <a:picLocks noChangeAspect="1"/>
          </p:cNvPicPr>
          <p:nvPr/>
        </p:nvPicPr>
        <p:blipFill rotWithShape="1">
          <a:blip r:embed="rId2"/>
          <a:srcRect b="62387"/>
          <a:stretch/>
        </p:blipFill>
        <p:spPr>
          <a:xfrm>
            <a:off x="633412" y="0"/>
            <a:ext cx="10086975" cy="2465798"/>
          </a:xfrm>
          <a:prstGeom prst="rect">
            <a:avLst/>
          </a:prstGeom>
        </p:spPr>
      </p:pic>
    </p:spTree>
    <p:extLst>
      <p:ext uri="{BB962C8B-B14F-4D97-AF65-F5344CB8AC3E}">
        <p14:creationId xmlns:p14="http://schemas.microsoft.com/office/powerpoint/2010/main" val="104128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43AAC7-9A36-4618-8071-AE1290BF1CE7}"/>
              </a:ext>
            </a:extLst>
          </p:cNvPr>
          <p:cNvSpPr>
            <a:spLocks noGrp="1"/>
          </p:cNvSpPr>
          <p:nvPr>
            <p:ph type="title"/>
          </p:nvPr>
        </p:nvSpPr>
        <p:spPr/>
        <p:txBody>
          <a:bodyPr/>
          <a:lstStyle/>
          <a:p>
            <a:r>
              <a:rPr lang="en-GB" dirty="0"/>
              <a:t>Knowledge and Skills Gap</a:t>
            </a:r>
          </a:p>
        </p:txBody>
      </p:sp>
      <p:sp>
        <p:nvSpPr>
          <p:cNvPr id="9" name="Content Placeholder 8">
            <a:extLst>
              <a:ext uri="{FF2B5EF4-FFF2-40B4-BE49-F238E27FC236}">
                <a16:creationId xmlns:a16="http://schemas.microsoft.com/office/drawing/2014/main" id="{CB833D6D-5F45-46D9-94C7-AFD03EB713D2}"/>
              </a:ext>
            </a:extLst>
          </p:cNvPr>
          <p:cNvSpPr>
            <a:spLocks noGrp="1"/>
          </p:cNvSpPr>
          <p:nvPr>
            <p:ph idx="1"/>
          </p:nvPr>
        </p:nvSpPr>
        <p:spPr/>
        <p:txBody>
          <a:bodyPr>
            <a:normAutofit/>
          </a:bodyPr>
          <a:lstStyle/>
          <a:p>
            <a:r>
              <a:rPr lang="en-GB" dirty="0"/>
              <a:t>no formal instruction on structuring, transforming, and visualizing data, despite these activities being:</a:t>
            </a:r>
          </a:p>
          <a:p>
            <a:pPr lvl="1"/>
            <a:r>
              <a:rPr lang="en-GB" dirty="0"/>
              <a:t>the most time consuming</a:t>
            </a:r>
          </a:p>
          <a:p>
            <a:pPr lvl="1"/>
            <a:r>
              <a:rPr lang="en-GB" dirty="0"/>
              <a:t>the most complex and thus error prone</a:t>
            </a:r>
          </a:p>
          <a:p>
            <a:r>
              <a:rPr lang="en-GB" dirty="0"/>
              <a:t>absence of formal instruction leads to</a:t>
            </a:r>
          </a:p>
          <a:p>
            <a:pPr lvl="1"/>
            <a:r>
              <a:rPr lang="en-GB" dirty="0"/>
              <a:t>shallow reproducibility of projects at best</a:t>
            </a:r>
          </a:p>
          <a:p>
            <a:pPr lvl="1"/>
            <a:r>
              <a:rPr lang="en-GB" dirty="0"/>
              <a:t>over-confidence in some areas as well as insecurity and negative self-image</a:t>
            </a:r>
          </a:p>
          <a:p>
            <a:r>
              <a:rPr lang="en-GB" dirty="0"/>
              <a:t>lack of knowledge of reproducibility and issues in the field</a:t>
            </a:r>
          </a:p>
          <a:p>
            <a:pPr lvl="1"/>
            <a:r>
              <a:rPr lang="en-GB" dirty="0"/>
              <a:t>again no strong formal training outside lectures on topics</a:t>
            </a:r>
          </a:p>
          <a:p>
            <a:endParaRPr lang="en-GB" dirty="0"/>
          </a:p>
        </p:txBody>
      </p:sp>
    </p:spTree>
    <p:extLst>
      <p:ext uri="{BB962C8B-B14F-4D97-AF65-F5344CB8AC3E}">
        <p14:creationId xmlns:p14="http://schemas.microsoft.com/office/powerpoint/2010/main" val="252729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 application&#10;&#10;Description automatically generated">
            <a:extLst>
              <a:ext uri="{FF2B5EF4-FFF2-40B4-BE49-F238E27FC236}">
                <a16:creationId xmlns:a16="http://schemas.microsoft.com/office/drawing/2014/main" id="{90D44DDA-5495-4C95-A2EB-C7290A06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50" y="1129615"/>
            <a:ext cx="10528300" cy="3982929"/>
          </a:xfrm>
          <a:prstGeom prst="rect">
            <a:avLst/>
          </a:prstGeom>
        </p:spPr>
      </p:pic>
      <p:sp>
        <p:nvSpPr>
          <p:cNvPr id="7" name="TextBox 6">
            <a:extLst>
              <a:ext uri="{FF2B5EF4-FFF2-40B4-BE49-F238E27FC236}">
                <a16:creationId xmlns:a16="http://schemas.microsoft.com/office/drawing/2014/main" id="{0A552453-CFC1-4C48-B152-E677E0084141}"/>
              </a:ext>
            </a:extLst>
          </p:cNvPr>
          <p:cNvSpPr txBox="1"/>
          <p:nvPr/>
        </p:nvSpPr>
        <p:spPr>
          <a:xfrm>
            <a:off x="2806557" y="561697"/>
            <a:ext cx="6578885" cy="461665"/>
          </a:xfrm>
          <a:prstGeom prst="rect">
            <a:avLst/>
          </a:prstGeom>
          <a:noFill/>
        </p:spPr>
        <p:txBody>
          <a:bodyPr wrap="square">
            <a:spAutoFit/>
          </a:bodyPr>
          <a:lstStyle/>
          <a:p>
            <a:r>
              <a:rPr lang="pt-BR" sz="2400" b="0" i="0" dirty="0">
                <a:effectLst/>
                <a:latin typeface="Source Sans Pro" panose="020B0503030403020204" pitchFamily="34" charset="0"/>
              </a:rPr>
              <a:t>Grolemund &amp; Wickham (2017), </a:t>
            </a:r>
            <a:r>
              <a:rPr lang="pt-BR" sz="2400" b="0" i="1" dirty="0">
                <a:effectLst/>
                <a:latin typeface="Source Sans Pro" panose="020B0503030403020204" pitchFamily="34" charset="0"/>
              </a:rPr>
              <a:t>R for Data Science</a:t>
            </a:r>
            <a:endParaRPr lang="en-GB" sz="2400" dirty="0"/>
          </a:p>
        </p:txBody>
      </p:sp>
      <p:grpSp>
        <p:nvGrpSpPr>
          <p:cNvPr id="11" name="Group 10">
            <a:extLst>
              <a:ext uri="{FF2B5EF4-FFF2-40B4-BE49-F238E27FC236}">
                <a16:creationId xmlns:a16="http://schemas.microsoft.com/office/drawing/2014/main" id="{F81224A2-2214-4CEB-9199-70DE8AB41910}"/>
              </a:ext>
            </a:extLst>
          </p:cNvPr>
          <p:cNvGrpSpPr/>
          <p:nvPr/>
        </p:nvGrpSpPr>
        <p:grpSpPr>
          <a:xfrm>
            <a:off x="774698" y="5218797"/>
            <a:ext cx="10394952" cy="1019175"/>
            <a:chOff x="831848" y="457200"/>
            <a:chExt cx="10394952" cy="1019175"/>
          </a:xfrm>
        </p:grpSpPr>
        <p:sp>
          <p:nvSpPr>
            <p:cNvPr id="3" name="Flowchart: Merge 2">
              <a:extLst>
                <a:ext uri="{FF2B5EF4-FFF2-40B4-BE49-F238E27FC236}">
                  <a16:creationId xmlns:a16="http://schemas.microsoft.com/office/drawing/2014/main" id="{454C5A40-1C46-4361-9A78-6C0B48F7ECEA}"/>
                </a:ext>
              </a:extLst>
            </p:cNvPr>
            <p:cNvSpPr/>
            <p:nvPr/>
          </p:nvSpPr>
          <p:spPr>
            <a:xfrm rot="5400000">
              <a:off x="5138736" y="-3594786"/>
              <a:ext cx="511175" cy="9124951"/>
            </a:xfrm>
            <a:prstGeom prst="flowChartMerg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Arrow: Right 3">
              <a:extLst>
                <a:ext uri="{FF2B5EF4-FFF2-40B4-BE49-F238E27FC236}">
                  <a16:creationId xmlns:a16="http://schemas.microsoft.com/office/drawing/2014/main" id="{C48E8EC5-1B8D-4FF4-8A44-527B6047DB36}"/>
                </a:ext>
              </a:extLst>
            </p:cNvPr>
            <p:cNvSpPr/>
            <p:nvPr/>
          </p:nvSpPr>
          <p:spPr>
            <a:xfrm>
              <a:off x="9956800" y="457200"/>
              <a:ext cx="1270000" cy="101917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E6CC4D1-FA9A-4316-B35D-189821A2DB39}"/>
                </a:ext>
              </a:extLst>
            </p:cNvPr>
            <p:cNvSpPr/>
            <p:nvPr/>
          </p:nvSpPr>
          <p:spPr>
            <a:xfrm>
              <a:off x="9888537" y="710859"/>
              <a:ext cx="142875" cy="5077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046A0F9-3E73-47D0-BADD-7F0BA9D628BD}"/>
                </a:ext>
              </a:extLst>
            </p:cNvPr>
            <p:cNvSpPr/>
            <p:nvPr/>
          </p:nvSpPr>
          <p:spPr>
            <a:xfrm>
              <a:off x="9888537" y="726281"/>
              <a:ext cx="701675" cy="483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F168300-61C7-4AD0-A1DC-1CBDC8EC6B66}"/>
                </a:ext>
              </a:extLst>
            </p:cNvPr>
            <p:cNvSpPr txBox="1"/>
            <p:nvPr/>
          </p:nvSpPr>
          <p:spPr>
            <a:xfrm>
              <a:off x="8734395" y="803483"/>
              <a:ext cx="2376548" cy="369332"/>
            </a:xfrm>
            <a:prstGeom prst="rect">
              <a:avLst/>
            </a:prstGeom>
            <a:noFill/>
          </p:spPr>
          <p:txBody>
            <a:bodyPr wrap="none" rtlCol="0">
              <a:spAutoFit/>
            </a:bodyPr>
            <a:lstStyle/>
            <a:p>
              <a:r>
                <a:rPr lang="en-GB" b="1" dirty="0">
                  <a:latin typeface="Arial Black" panose="020B0A04020102020204" pitchFamily="34" charset="0"/>
                </a:rPr>
                <a:t>Traditional Focus</a:t>
              </a:r>
            </a:p>
          </p:txBody>
        </p:sp>
      </p:grpSp>
    </p:spTree>
    <p:extLst>
      <p:ext uri="{BB962C8B-B14F-4D97-AF65-F5344CB8AC3E}">
        <p14:creationId xmlns:p14="http://schemas.microsoft.com/office/powerpoint/2010/main" val="294800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34A17-B2D1-420B-A501-3EA6F2803778}"/>
              </a:ext>
            </a:extLst>
          </p:cNvPr>
          <p:cNvPicPr>
            <a:picLocks noChangeAspect="1"/>
          </p:cNvPicPr>
          <p:nvPr/>
        </p:nvPicPr>
        <p:blipFill>
          <a:blip r:embed="rId2"/>
          <a:stretch>
            <a:fillRect/>
          </a:stretch>
        </p:blipFill>
        <p:spPr>
          <a:xfrm>
            <a:off x="2514600" y="704360"/>
            <a:ext cx="7162800" cy="3905250"/>
          </a:xfrm>
          <a:prstGeom prst="rect">
            <a:avLst/>
          </a:prstGeom>
        </p:spPr>
      </p:pic>
      <p:pic>
        <p:nvPicPr>
          <p:cNvPr id="5" name="Picture 4">
            <a:extLst>
              <a:ext uri="{FF2B5EF4-FFF2-40B4-BE49-F238E27FC236}">
                <a16:creationId xmlns:a16="http://schemas.microsoft.com/office/drawing/2014/main" id="{A67F5AC1-753C-47FD-86E4-85B10BEB21AF}"/>
              </a:ext>
            </a:extLst>
          </p:cNvPr>
          <p:cNvPicPr>
            <a:picLocks noChangeAspect="1"/>
          </p:cNvPicPr>
          <p:nvPr/>
        </p:nvPicPr>
        <p:blipFill>
          <a:blip r:embed="rId3"/>
          <a:stretch>
            <a:fillRect/>
          </a:stretch>
        </p:blipFill>
        <p:spPr>
          <a:xfrm>
            <a:off x="654050" y="5362880"/>
            <a:ext cx="10883900" cy="1334479"/>
          </a:xfrm>
          <a:prstGeom prst="rect">
            <a:avLst/>
          </a:prstGeom>
        </p:spPr>
      </p:pic>
      <p:pic>
        <p:nvPicPr>
          <p:cNvPr id="7" name="Picture 6">
            <a:extLst>
              <a:ext uri="{FF2B5EF4-FFF2-40B4-BE49-F238E27FC236}">
                <a16:creationId xmlns:a16="http://schemas.microsoft.com/office/drawing/2014/main" id="{AFF6EFA9-36C9-4FF1-9C21-F8355DE5FA04}"/>
              </a:ext>
            </a:extLst>
          </p:cNvPr>
          <p:cNvPicPr>
            <a:picLocks noChangeAspect="1"/>
          </p:cNvPicPr>
          <p:nvPr/>
        </p:nvPicPr>
        <p:blipFill>
          <a:blip r:embed="rId4"/>
          <a:stretch>
            <a:fillRect/>
          </a:stretch>
        </p:blipFill>
        <p:spPr>
          <a:xfrm>
            <a:off x="2755900" y="4636995"/>
            <a:ext cx="7086600" cy="514350"/>
          </a:xfrm>
          <a:prstGeom prst="rect">
            <a:avLst/>
          </a:prstGeom>
        </p:spPr>
      </p:pic>
      <p:sp>
        <p:nvSpPr>
          <p:cNvPr id="9" name="TextBox 8">
            <a:extLst>
              <a:ext uri="{FF2B5EF4-FFF2-40B4-BE49-F238E27FC236}">
                <a16:creationId xmlns:a16="http://schemas.microsoft.com/office/drawing/2014/main" id="{F583822A-95CA-43A0-8006-9C4CA916C140}"/>
              </a:ext>
            </a:extLst>
          </p:cNvPr>
          <p:cNvSpPr txBox="1"/>
          <p:nvPr/>
        </p:nvSpPr>
        <p:spPr>
          <a:xfrm>
            <a:off x="2514600" y="-1355640"/>
            <a:ext cx="6096000" cy="646331"/>
          </a:xfrm>
          <a:prstGeom prst="rect">
            <a:avLst/>
          </a:prstGeom>
          <a:noFill/>
        </p:spPr>
        <p:txBody>
          <a:bodyPr wrap="square">
            <a:spAutoFit/>
          </a:bodyPr>
          <a:lstStyle/>
          <a:p>
            <a:r>
              <a:rPr lang="en-GB" dirty="0">
                <a:hlinkClick r:id="rId5"/>
              </a:rPr>
              <a:t>https://psyteachr.github.io/trdair_workshop/LTC_workshop.pdf</a:t>
            </a:r>
            <a:endParaRPr lang="en-GB" dirty="0"/>
          </a:p>
          <a:p>
            <a:endParaRPr lang="en-GB" dirty="0"/>
          </a:p>
        </p:txBody>
      </p:sp>
    </p:spTree>
    <p:extLst>
      <p:ext uri="{BB962C8B-B14F-4D97-AF65-F5344CB8AC3E}">
        <p14:creationId xmlns:p14="http://schemas.microsoft.com/office/powerpoint/2010/main" val="35140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2201</Words>
  <Application>Microsoft Office PowerPoint</Application>
  <PresentationFormat>Widescreen</PresentationFormat>
  <Paragraphs>188</Paragraphs>
  <Slides>35</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-apple-system</vt:lpstr>
      <vt:lpstr>Arial</vt:lpstr>
      <vt:lpstr>Arial Black</vt:lpstr>
      <vt:lpstr>Bradley Hand ITC</vt:lpstr>
      <vt:lpstr>Calibri</vt:lpstr>
      <vt:lpstr>Calibri Light</vt:lpstr>
      <vt:lpstr>Lato</vt:lpstr>
      <vt:lpstr>Segoe UI</vt:lpstr>
      <vt:lpstr>Source Sans Pro</vt:lpstr>
      <vt:lpstr>Office Theme</vt:lpstr>
      <vt:lpstr>Creating a curriculum centered on reproducible research</vt:lpstr>
      <vt:lpstr>PowerPoint Presentation</vt:lpstr>
      <vt:lpstr>2016</vt:lpstr>
      <vt:lpstr>2016</vt:lpstr>
      <vt:lpstr>PowerPoint Presentation</vt:lpstr>
      <vt:lpstr>PowerPoint Presentation</vt:lpstr>
      <vt:lpstr>Knowledge and Skills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just about coding</vt:lpstr>
      <vt:lpstr>Not just about coding</vt:lpstr>
      <vt:lpstr>Not just about coding</vt:lpstr>
      <vt:lpstr>PowerPoint Presentation</vt:lpstr>
      <vt:lpstr>Building a community</vt:lpstr>
      <vt:lpstr>PowerPoint Presentation</vt:lpstr>
      <vt:lpstr>PowerPoint Presentation</vt:lpstr>
      <vt:lpstr>PowerPoint Presentation</vt:lpstr>
      <vt:lpstr>PowerPoint Presentation</vt:lpstr>
      <vt:lpstr>Final Thoughts</vt:lpstr>
      <vt:lpstr>Student Perspective</vt:lpstr>
      <vt:lpstr>Conclusion</vt:lpstr>
      <vt:lpstr>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curriculum centered on reproducible research</dc:title>
  <dc:creator>Phil McAleer</dc:creator>
  <cp:lastModifiedBy>Phil McAleer</cp:lastModifiedBy>
  <cp:revision>46</cp:revision>
  <dcterms:created xsi:type="dcterms:W3CDTF">2021-04-01T12:29:42Z</dcterms:created>
  <dcterms:modified xsi:type="dcterms:W3CDTF">2021-04-02T11:39:24Z</dcterms:modified>
</cp:coreProperties>
</file>